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72" r:id="rId3"/>
    <p:sldId id="334" r:id="rId4"/>
    <p:sldId id="379" r:id="rId5"/>
    <p:sldId id="374" r:id="rId6"/>
    <p:sldId id="380" r:id="rId7"/>
    <p:sldId id="381" r:id="rId8"/>
    <p:sldId id="382" r:id="rId9"/>
    <p:sldId id="375" r:id="rId10"/>
    <p:sldId id="385" r:id="rId11"/>
    <p:sldId id="386" r:id="rId12"/>
    <p:sldId id="383" r:id="rId13"/>
    <p:sldId id="384" r:id="rId14"/>
    <p:sldId id="376" r:id="rId15"/>
    <p:sldId id="378" r:id="rId16"/>
    <p:sldId id="377" r:id="rId17"/>
    <p:sldId id="3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5FFE"/>
    <a:srgbClr val="696969"/>
    <a:srgbClr val="B0B0B0"/>
    <a:srgbClr val="120812"/>
    <a:srgbClr val="FC4641"/>
    <a:srgbClr val="F7B4B4"/>
    <a:srgbClr val="67696B"/>
    <a:srgbClr val="CDCDCD"/>
    <a:srgbClr val="FFFFFF"/>
    <a:srgbClr val="F0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D80267-D20E-4F75-A916-ECAF227F4E59}">
  <a:tblStyle styleId="{05D80267-D20E-4F75-A916-ECAF227F4E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326" autoAdjust="0"/>
  </p:normalViewPr>
  <p:slideViewPr>
    <p:cSldViewPr snapToGrid="0">
      <p:cViewPr>
        <p:scale>
          <a:sx n="105" d="100"/>
          <a:sy n="105" d="100"/>
        </p:scale>
        <p:origin x="1291" y="10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01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83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30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06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algn="l"/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Pour le contrôle de notre robot de façon général, et pour exécuter les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ff6"/>
              </a:rPr>
              <a:t>diﬀérents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 algorithmes et prendre les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ff6"/>
              </a:rPr>
              <a:t>diﬀérentes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 de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c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ff6"/>
              </a:rPr>
              <a:t>isions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, on a besoin d’une unité de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contrôle principale,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un microcontrôleur par exemple.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On a choisi d’utiliser le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«STM32F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04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», qui est un microcontrôleur de la familles des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</a:t>
            </a:r>
            <a:r>
              <a:rPr lang="fr-FR" b="0" i="0" dirty="0">
                <a:solidFill>
                  <a:srgbClr val="000000"/>
                </a:solidFill>
                <a:effectLst/>
                <a:latin typeface="ff6"/>
              </a:rPr>
              <a:t>«STM32» </a:t>
            </a:r>
            <a:r>
              <a:rPr lang="fr-DZ" b="0" i="0" dirty="0">
                <a:solidFill>
                  <a:srgbClr val="000000"/>
                </a:solidFill>
                <a:effectLst/>
                <a:latin typeface="ff6"/>
              </a:rPr>
              <a:t> avec un processeur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Arm® 32-bit Cortex®-M4 CPU, </a:t>
            </a:r>
            <a:endParaRPr lang="fr-DZ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457200" indent="-298450" algn="l"/>
            <a:endParaRPr lang="fr-DZ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457200" indent="-298450" algn="l"/>
            <a:r>
              <a:rPr lang="fr-DZ" b="0" i="0" dirty="0">
                <a:solidFill>
                  <a:srgbClr val="D1D5DB"/>
                </a:solidFill>
                <a:effectLst/>
                <a:latin typeface="Söhne"/>
              </a:rPr>
              <a:t>ce microcontrôleur est alimenter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 tension de 1,8 à 3,6 V et une fréquence allant jusqu'à 168 MHz, ce dispositif est extrêmement rapide pour le traitement et la commande des moteurs. Il offre jusqu'à 140 ports d'entrée/sortie (I/O) et jusqu'à 3 interfaces I2C pour la communication avec le contrôleur de vitesse, </a:t>
            </a:r>
            <a:r>
              <a:rPr lang="fr-DZ" b="0" i="0" dirty="0">
                <a:solidFill>
                  <a:srgbClr val="D1D5DB"/>
                </a:solidFill>
                <a:effectLst/>
                <a:latin typeface="Söhne"/>
              </a:rPr>
              <a:t>avec un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coût de 150 </a:t>
            </a:r>
            <a:r>
              <a:rPr lang="fr-FR" b="0" i="0" dirty="0" err="1">
                <a:solidFill>
                  <a:srgbClr val="D1D5DB"/>
                </a:solidFill>
                <a:effectLst/>
                <a:latin typeface="Söhne"/>
              </a:rPr>
              <a:t>dh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975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solidFill>
                  <a:srgbClr val="E8EAED"/>
                </a:solidFill>
                <a:effectLst/>
                <a:latin typeface="Google Sans"/>
              </a:rPr>
              <a:t>PCB (</a:t>
            </a:r>
            <a:r>
              <a:rPr lang="fr-CA" b="0" i="0" dirty="0" err="1">
                <a:solidFill>
                  <a:srgbClr val="E8EAED"/>
                </a:solidFill>
                <a:effectLst/>
                <a:latin typeface="Google Sans"/>
              </a:rPr>
              <a:t>printed</a:t>
            </a:r>
            <a:r>
              <a:rPr lang="fr-CA" b="0" i="0" dirty="0">
                <a:solidFill>
                  <a:srgbClr val="E8EAED"/>
                </a:solidFill>
                <a:effectLst/>
                <a:latin typeface="Google Sans"/>
              </a:rPr>
              <a:t> circuit </a:t>
            </a:r>
            <a:r>
              <a:rPr lang="fr-CA" b="0" i="0" dirty="0" err="1">
                <a:solidFill>
                  <a:srgbClr val="E8EAED"/>
                </a:solidFill>
                <a:effectLst/>
                <a:latin typeface="Google Sans"/>
              </a:rPr>
              <a:t>board</a:t>
            </a:r>
            <a:r>
              <a:rPr lang="fr-CA" b="0" i="0" dirty="0">
                <a:solidFill>
                  <a:srgbClr val="E8EAED"/>
                </a:solidFill>
                <a:effectLst/>
                <a:latin typeface="Google Sans"/>
              </a:rPr>
              <a:t>)</a:t>
            </a:r>
            <a:r>
              <a:rPr lang="fr-FR" b="0" i="0" dirty="0">
                <a:solidFill>
                  <a:srgbClr val="E8EAED"/>
                </a:solidFill>
                <a:effectLst/>
                <a:latin typeface="Google Sans"/>
              </a:rPr>
              <a:t> qui va  </a:t>
            </a:r>
            <a:r>
              <a:rPr lang="fr-CA" b="0" i="0" dirty="0">
                <a:solidFill>
                  <a:srgbClr val="E2EEFF"/>
                </a:solidFill>
                <a:effectLst/>
                <a:latin typeface="Google Sans"/>
              </a:rPr>
              <a:t>permettre</a:t>
            </a:r>
            <a:r>
              <a:rPr lang="fr-FR" b="0" i="0" dirty="0">
                <a:solidFill>
                  <a:srgbClr val="E2EEFF"/>
                </a:solidFill>
                <a:effectLst/>
                <a:latin typeface="Google Sans"/>
              </a:rPr>
              <a:t> de maintenir et de relier électriquement l’ensemble des composants électroniques entre eux.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solidFill>
                  <a:srgbClr val="E2EEFF"/>
                </a:solidFill>
                <a:effectLst/>
                <a:latin typeface="Google Sans"/>
              </a:rPr>
              <a:t>Le PCB nous </a:t>
            </a:r>
            <a:r>
              <a:rPr lang="fr-FR" b="0" i="0" dirty="0" err="1">
                <a:solidFill>
                  <a:srgbClr val="E2EEFF"/>
                </a:solidFill>
                <a:effectLst/>
                <a:latin typeface="Google Sans"/>
              </a:rPr>
              <a:t>permetant</a:t>
            </a:r>
            <a:r>
              <a:rPr lang="fr-FR" b="0" i="0" dirty="0">
                <a:solidFill>
                  <a:srgbClr val="E2EEFF"/>
                </a:solidFill>
                <a:effectLst/>
                <a:latin typeface="Google Sans"/>
              </a:rPr>
              <a:t> de </a:t>
            </a:r>
            <a:r>
              <a:rPr lang="fr-FR" b="0" i="0" dirty="0" err="1">
                <a:solidFill>
                  <a:srgbClr val="E2EEFF"/>
                </a:solidFill>
                <a:effectLst/>
                <a:latin typeface="Google Sans"/>
              </a:rPr>
              <a:t>realisé</a:t>
            </a:r>
            <a:r>
              <a:rPr lang="fr-FR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Un design personnalisé et une conception compacte facilitent la disposition organisée des composants électroniques, économisant de l'espace et réduisant le désordre, tout en minimisant les interférences de signal, à moindre coût.</a:t>
            </a:r>
            <a:r>
              <a:rPr lang="fr-CA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fr-DZ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A" b="0" i="0" dirty="0">
                <a:solidFill>
                  <a:srgbClr val="000000"/>
                </a:solidFill>
                <a:effectLst/>
                <a:latin typeface="Helvetica Neue"/>
              </a:rPr>
              <a:t>I</a:t>
            </a:r>
            <a:r>
              <a:rPr lang="fr-DZ" b="0" i="0" dirty="0">
                <a:solidFill>
                  <a:srgbClr val="000000"/>
                </a:solidFill>
                <a:effectLst/>
                <a:latin typeface="Helvetica Neue"/>
              </a:rPr>
              <a:t>l va cout 20 </a:t>
            </a:r>
            <a:r>
              <a:rPr lang="fr-DZ" b="0" i="0" dirty="0" err="1">
                <a:solidFill>
                  <a:srgbClr val="000000"/>
                </a:solidFill>
                <a:effectLst/>
                <a:latin typeface="Helvetica Neue"/>
              </a:rPr>
              <a:t>dh</a:t>
            </a:r>
            <a:r>
              <a:rPr lang="fr-CA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DZ" b="0" i="0" dirty="0">
                <a:solidFill>
                  <a:srgbClr val="000000"/>
                </a:solidFill>
                <a:effectLst/>
                <a:latin typeface="Helvetica Neue"/>
              </a:rPr>
              <a:t>pour</a:t>
            </a:r>
            <a:r>
              <a:rPr lang="fr-CA" b="0" i="0" dirty="0">
                <a:solidFill>
                  <a:srgbClr val="000000"/>
                </a:solidFill>
                <a:effectLst/>
                <a:latin typeface="Helvetica Neue"/>
              </a:rPr>
              <a:t> 5 </a:t>
            </a:r>
            <a:r>
              <a:rPr lang="fr-CA" b="0" i="0" dirty="0" err="1">
                <a:solidFill>
                  <a:srgbClr val="000000"/>
                </a:solidFill>
                <a:effectLst/>
                <a:latin typeface="Helvetica Neue"/>
              </a:rPr>
              <a:t>PCBs</a:t>
            </a:r>
            <a:endParaRPr lang="fr-FR" b="0" i="0" dirty="0">
              <a:solidFill>
                <a:srgbClr val="E2EEFF"/>
              </a:solidFill>
              <a:effectLst/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066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La puissance entrera avec 7 V dans un régulateur à l'arrière du circuit imprimé, puis alimentera le microprocesseur, le contrôleur de vitesse, ainsi que le ventilateur (stabilisateur). </a:t>
            </a:r>
            <a:endParaRPr lang="fr-DZ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Le microprocesseur utilisera quatre capteurs infrarouges, chacun avec un champ de vision de 10 degrés, pour détecter les obstacles. </a:t>
            </a:r>
            <a:endParaRPr lang="fr-DZ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Le processeur traitera ensuite les données, prendra des décisions et commandera les deux moteurs.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92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03be3818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303be3818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Nous remercions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1535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05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09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12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78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17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1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43cef278c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43cef278c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25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75402" y="-2502125"/>
            <a:ext cx="13705454" cy="10079450"/>
            <a:chOff x="-2075402" y="-2502125"/>
            <a:chExt cx="13705454" cy="10079450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4788992" y="736265"/>
              <a:ext cx="5667319" cy="566731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1408836" y="-183555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7641344" y="3518445"/>
              <a:ext cx="2170111" cy="217011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66">
            <a:off x="2749600" y="3425400"/>
            <a:ext cx="3645000" cy="4263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8400000" algn="bl" rotWithShape="0">
              <a:schemeClr val="accent1">
                <a:alpha val="31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1291500"/>
            <a:ext cx="7704000" cy="19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3966348" y="-3218675"/>
            <a:ext cx="16680971" cy="9581975"/>
            <a:chOff x="-3966348" y="-3218675"/>
            <a:chExt cx="16680971" cy="9581975"/>
          </a:xfrm>
        </p:grpSpPr>
        <p:sp>
          <p:nvSpPr>
            <p:cNvPr id="17" name="Google Shape;17;p3"/>
            <p:cNvSpPr/>
            <p:nvPr/>
          </p:nvSpPr>
          <p:spPr>
            <a:xfrm rot="-2700000">
              <a:off x="6339814" y="-255210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3"/>
            <p:cNvSpPr/>
            <p:nvPr/>
          </p:nvSpPr>
          <p:spPr>
            <a:xfrm rot="-2699865">
              <a:off x="-2845047" y="-1470417"/>
              <a:ext cx="5413397" cy="541361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3"/>
            <p:cNvSpPr/>
            <p:nvPr/>
          </p:nvSpPr>
          <p:spPr>
            <a:xfrm rot="-2700000">
              <a:off x="-1846086" y="247826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 rot="-2700000">
              <a:off x="8829589" y="52064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3873075" y="540000"/>
            <a:ext cx="1398000" cy="12717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57150" dir="90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264">
            <a:off x="2616125" y="4145275"/>
            <a:ext cx="3912000" cy="4581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78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360400" y="1987063"/>
            <a:ext cx="4423200" cy="19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3872877" y="-2769325"/>
            <a:ext cx="15937775" cy="10869238"/>
            <a:chOff x="-3872877" y="-2769325"/>
            <a:chExt cx="15937775" cy="10869238"/>
          </a:xfrm>
        </p:grpSpPr>
        <p:sp>
          <p:nvSpPr>
            <p:cNvPr id="47" name="Google Shape;47;p6"/>
            <p:cNvSpPr/>
            <p:nvPr/>
          </p:nvSpPr>
          <p:spPr>
            <a:xfrm rot="-2700000">
              <a:off x="8179864" y="-210275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6"/>
            <p:cNvSpPr/>
            <p:nvPr/>
          </p:nvSpPr>
          <p:spPr>
            <a:xfrm rot="-2700000">
              <a:off x="-3206311" y="119680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6"/>
            <p:cNvSpPr/>
            <p:nvPr/>
          </p:nvSpPr>
          <p:spPr>
            <a:xfrm rot="-2700000">
              <a:off x="-2143611" y="421487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ctrTitle"/>
          </p:nvPr>
        </p:nvSpPr>
        <p:spPr>
          <a:xfrm>
            <a:off x="2963700" y="735925"/>
            <a:ext cx="3216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subTitle" idx="1"/>
          </p:nvPr>
        </p:nvSpPr>
        <p:spPr>
          <a:xfrm>
            <a:off x="2963700" y="1740148"/>
            <a:ext cx="3216600" cy="12279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78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2"/>
          </p:nvPr>
        </p:nvSpPr>
        <p:spPr>
          <a:xfrm rot="-1283">
            <a:off x="2963700" y="3988172"/>
            <a:ext cx="3216600" cy="4188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78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-2177077" y="-3531525"/>
            <a:ext cx="12484131" cy="9533450"/>
            <a:chOff x="-2177077" y="-3531525"/>
            <a:chExt cx="12484131" cy="9533450"/>
          </a:xfrm>
        </p:grpSpPr>
        <p:sp>
          <p:nvSpPr>
            <p:cNvPr id="303" name="Google Shape;303;p30"/>
            <p:cNvSpPr/>
            <p:nvPr/>
          </p:nvSpPr>
          <p:spPr>
            <a:xfrm rot="-2700000">
              <a:off x="-1510511" y="2116891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30"/>
            <p:cNvSpPr/>
            <p:nvPr/>
          </p:nvSpPr>
          <p:spPr>
            <a:xfrm rot="-2700000">
              <a:off x="5649689" y="-2864959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0"/>
            <p:cNvSpPr/>
            <p:nvPr/>
          </p:nvSpPr>
          <p:spPr>
            <a:xfrm rot="-2700000">
              <a:off x="-316686" y="-936927"/>
              <a:ext cx="2073379" cy="207337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0"/>
            <p:cNvSpPr/>
            <p:nvPr/>
          </p:nvSpPr>
          <p:spPr>
            <a:xfrm rot="-2700000">
              <a:off x="7804264" y="599398"/>
              <a:ext cx="2073379" cy="20733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0"/>
            <p:cNvSpPr/>
            <p:nvPr/>
          </p:nvSpPr>
          <p:spPr>
            <a:xfrm rot="-2700000">
              <a:off x="6907889" y="4104075"/>
              <a:ext cx="1210425" cy="121042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8" name="Google Shape;308;p30"/>
          <p:cNvSpPr txBox="1"/>
          <p:nvPr/>
        </p:nvSpPr>
        <p:spPr>
          <a:xfrm>
            <a:off x="2963700" y="3102210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dirty="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1"/>
          <p:cNvGrpSpPr/>
          <p:nvPr/>
        </p:nvGrpSpPr>
        <p:grpSpPr>
          <a:xfrm>
            <a:off x="-2433151" y="-2560200"/>
            <a:ext cx="13598300" cy="10147350"/>
            <a:chOff x="-2433151" y="-2560200"/>
            <a:chExt cx="13598300" cy="10147350"/>
          </a:xfrm>
        </p:grpSpPr>
        <p:sp>
          <p:nvSpPr>
            <p:cNvPr id="311" name="Google Shape;311;p31"/>
            <p:cNvSpPr/>
            <p:nvPr/>
          </p:nvSpPr>
          <p:spPr>
            <a:xfrm rot="-2700000">
              <a:off x="-1979137" y="61726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31"/>
            <p:cNvSpPr/>
            <p:nvPr/>
          </p:nvSpPr>
          <p:spPr>
            <a:xfrm rot="-2700000">
              <a:off x="-480637" y="494096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31"/>
            <p:cNvSpPr/>
            <p:nvPr/>
          </p:nvSpPr>
          <p:spPr>
            <a:xfrm rot="-2700000">
              <a:off x="8518963" y="2269014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31"/>
            <p:cNvSpPr/>
            <p:nvPr/>
          </p:nvSpPr>
          <p:spPr>
            <a:xfrm rot="-2700000">
              <a:off x="5133488" y="-2106186"/>
              <a:ext cx="2192172" cy="2192172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2"/>
          <p:cNvGrpSpPr/>
          <p:nvPr/>
        </p:nvGrpSpPr>
        <p:grpSpPr>
          <a:xfrm>
            <a:off x="-3438127" y="-1779747"/>
            <a:ext cx="14072232" cy="8512898"/>
            <a:chOff x="-3438127" y="-1779747"/>
            <a:chExt cx="14072232" cy="8512898"/>
          </a:xfrm>
        </p:grpSpPr>
        <p:sp>
          <p:nvSpPr>
            <p:cNvPr id="317" name="Google Shape;317;p32"/>
            <p:cNvSpPr/>
            <p:nvPr/>
          </p:nvSpPr>
          <p:spPr>
            <a:xfrm rot="-2700000">
              <a:off x="-2771561" y="156891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32"/>
            <p:cNvSpPr/>
            <p:nvPr/>
          </p:nvSpPr>
          <p:spPr>
            <a:xfrm rot="-2700000">
              <a:off x="-626060" y="-619427"/>
              <a:ext cx="1842579" cy="18425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32"/>
            <p:cNvSpPr/>
            <p:nvPr/>
          </p:nvSpPr>
          <p:spPr>
            <a:xfrm rot="-2700000">
              <a:off x="8409915" y="2482848"/>
              <a:ext cx="1842579" cy="184257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32"/>
            <p:cNvSpPr/>
            <p:nvPr/>
          </p:nvSpPr>
          <p:spPr>
            <a:xfrm rot="-2700000">
              <a:off x="7398302" y="-1320022"/>
              <a:ext cx="2219750" cy="221975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2"/>
            <p:cNvSpPr/>
            <p:nvPr/>
          </p:nvSpPr>
          <p:spPr>
            <a:xfrm rot="-2700000">
              <a:off x="3773484" y="4808046"/>
              <a:ext cx="1594809" cy="159480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3"/>
          <p:cNvGrpSpPr/>
          <p:nvPr/>
        </p:nvGrpSpPr>
        <p:grpSpPr>
          <a:xfrm>
            <a:off x="-2484577" y="-2104200"/>
            <a:ext cx="12855001" cy="11050900"/>
            <a:chOff x="-2484577" y="-2104200"/>
            <a:chExt cx="12855001" cy="11050900"/>
          </a:xfrm>
        </p:grpSpPr>
        <p:sp>
          <p:nvSpPr>
            <p:cNvPr id="324" name="Google Shape;324;p33"/>
            <p:cNvSpPr/>
            <p:nvPr/>
          </p:nvSpPr>
          <p:spPr>
            <a:xfrm rot="-2700000">
              <a:off x="4391514" y="431921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33"/>
            <p:cNvSpPr/>
            <p:nvPr/>
          </p:nvSpPr>
          <p:spPr>
            <a:xfrm rot="-2700000">
              <a:off x="-1818011" y="-1437634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33"/>
            <p:cNvSpPr/>
            <p:nvPr/>
          </p:nvSpPr>
          <p:spPr>
            <a:xfrm rot="-2700000">
              <a:off x="1693964" y="5061666"/>
              <a:ext cx="3218467" cy="3218467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33"/>
            <p:cNvSpPr/>
            <p:nvPr/>
          </p:nvSpPr>
          <p:spPr>
            <a:xfrm rot="-2700000">
              <a:off x="8230736" y="717437"/>
              <a:ext cx="1772575" cy="1772575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"/>
              <a:buNone/>
              <a:defRPr sz="3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76" r:id="rId5"/>
    <p:sldLayoutId id="2147483677" r:id="rId6"/>
    <p:sldLayoutId id="2147483678" r:id="rId7"/>
    <p:sldLayoutId id="214748367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" Target="slide1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9.wdp"/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12" Type="http://schemas.openxmlformats.org/officeDocument/2006/relationships/image" Target="../media/image21.png"/><Relationship Id="rId17" Type="http://schemas.microsoft.com/office/2007/relationships/hdphoto" Target="../media/hdphoto5.wdp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microsoft.com/office/2007/relationships/hdphoto" Target="../media/hdphoto8.wdp"/><Relationship Id="rId5" Type="http://schemas.openxmlformats.org/officeDocument/2006/relationships/slide" Target="slide1.xml"/><Relationship Id="rId1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microsoft.com/office/2007/relationships/hdphoto" Target="../media/hdphoto6.wdp"/><Relationship Id="rId9" Type="http://schemas.microsoft.com/office/2007/relationships/hdphoto" Target="../media/hdphoto7.wdp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5" Type="http://schemas.openxmlformats.org/officeDocument/2006/relationships/slide" Target="sl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image" Target="../media/image3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slide" Target="slide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1864F42D-9ED6-4286-98C5-611950BC5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752" l="9625" r="93000">
                        <a14:foregroundMark x1="10875" y1="57521" x2="9625" y2="65620"/>
                        <a14:foregroundMark x1="91125" y1="49752" x2="93000" y2="56694"/>
                      </a14:backgroundRemoval>
                    </a14:imgEffect>
                  </a14:imgLayer>
                </a14:imgProps>
              </a:ext>
            </a:extLst>
          </a:blip>
          <a:srcRect l="4910" t="8319" r="4962" b="9376"/>
          <a:stretch/>
        </p:blipFill>
        <p:spPr>
          <a:xfrm>
            <a:off x="9428446" y="-2362806"/>
            <a:ext cx="5057850" cy="3492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B2B660-4B20-4CB5-BDE0-DF021B540D04}"/>
              </a:ext>
            </a:extLst>
          </p:cNvPr>
          <p:cNvSpPr/>
          <p:nvPr/>
        </p:nvSpPr>
        <p:spPr>
          <a:xfrm rot="2648713">
            <a:off x="-228600" y="3275946"/>
            <a:ext cx="2788920" cy="2788920"/>
          </a:xfrm>
          <a:prstGeom prst="roundRect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Google Shape;340;p37"/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37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37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37">
            <a:hlinkClick r:id="rId5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7842A-2F5A-4A25-899E-E360C34DAD1B}"/>
              </a:ext>
            </a:extLst>
          </p:cNvPr>
          <p:cNvSpPr txBox="1"/>
          <p:nvPr/>
        </p:nvSpPr>
        <p:spPr>
          <a:xfrm>
            <a:off x="365760" y="3664649"/>
            <a:ext cx="20574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2"/>
                </a:solidFill>
                <a:latin typeface="Asap"/>
              </a:rPr>
              <a:t>El </a:t>
            </a:r>
            <a:r>
              <a:rPr lang="en-US" sz="1800" b="1" dirty="0" err="1">
                <a:solidFill>
                  <a:schemeClr val="bg2"/>
                </a:solidFill>
                <a:latin typeface="Asap"/>
              </a:rPr>
              <a:t>Mehamdi</a:t>
            </a:r>
            <a:r>
              <a:rPr lang="en-US" sz="1800" b="1" dirty="0">
                <a:solidFill>
                  <a:schemeClr val="bg2"/>
                </a:solidFill>
                <a:latin typeface="Asap"/>
              </a:rPr>
              <a:t> Anwar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2"/>
                </a:solidFill>
                <a:latin typeface="Asap"/>
              </a:rPr>
              <a:t>Essakine Ibrahim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bg2"/>
                </a:solidFill>
                <a:latin typeface="Asap"/>
              </a:rPr>
              <a:t>Ouhagua</a:t>
            </a:r>
            <a:r>
              <a:rPr lang="en-US" sz="1800" b="1" dirty="0">
                <a:solidFill>
                  <a:schemeClr val="bg2"/>
                </a:solidFill>
                <a:latin typeface="Asap"/>
              </a:rPr>
              <a:t> Omar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9FB7E-3B3E-4459-AFA9-0DB2AFED5501}"/>
              </a:ext>
            </a:extLst>
          </p:cNvPr>
          <p:cNvSpPr/>
          <p:nvPr/>
        </p:nvSpPr>
        <p:spPr>
          <a:xfrm rot="2648713">
            <a:off x="4906940" y="3658374"/>
            <a:ext cx="1817620" cy="1826210"/>
          </a:xfrm>
          <a:prstGeom prst="roundRect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1523E-F642-438C-9071-51BFB9BC5272}"/>
              </a:ext>
            </a:extLst>
          </p:cNvPr>
          <p:cNvSpPr txBox="1"/>
          <p:nvPr/>
        </p:nvSpPr>
        <p:spPr>
          <a:xfrm>
            <a:off x="5155564" y="4021970"/>
            <a:ext cx="13829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solidFill>
                  <a:schemeClr val="bg2"/>
                </a:solidFill>
                <a:latin typeface="Asap"/>
              </a:rPr>
              <a:t>Mr.El</a:t>
            </a:r>
            <a:r>
              <a:rPr lang="en-US" sz="1800" b="1" dirty="0">
                <a:solidFill>
                  <a:schemeClr val="bg2"/>
                </a:solidFill>
                <a:latin typeface="Asap"/>
              </a:rPr>
              <a:t> Alaoui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78494-9A03-455A-868D-817BC9675B26}"/>
              </a:ext>
            </a:extLst>
          </p:cNvPr>
          <p:cNvSpPr txBox="1"/>
          <p:nvPr/>
        </p:nvSpPr>
        <p:spPr>
          <a:xfrm>
            <a:off x="0" y="3009156"/>
            <a:ext cx="250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>
                  <a:solidFill>
                    <a:schemeClr val="bg2"/>
                  </a:solidFill>
                </a:ln>
                <a:solidFill>
                  <a:srgbClr val="67696B"/>
                </a:solidFill>
                <a:latin typeface="Asap"/>
              </a:rPr>
              <a:t>Présenter par:</a:t>
            </a:r>
            <a:endParaRPr lang="fr-FR" sz="2800" b="1" dirty="0">
              <a:ln>
                <a:solidFill>
                  <a:schemeClr val="bg2"/>
                </a:solidFill>
              </a:ln>
              <a:solidFill>
                <a:srgbClr val="67696B"/>
              </a:solidFill>
              <a:latin typeface="Asap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E739A-138E-47A8-B289-8124DD6CE7DB}"/>
              </a:ext>
            </a:extLst>
          </p:cNvPr>
          <p:cNvSpPr txBox="1"/>
          <p:nvPr/>
        </p:nvSpPr>
        <p:spPr>
          <a:xfrm>
            <a:off x="4818334" y="3394384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ln>
                  <a:solidFill>
                    <a:srgbClr val="F0F5FA"/>
                  </a:solidFill>
                </a:ln>
                <a:solidFill>
                  <a:srgbClr val="67696B"/>
                </a:solidFill>
                <a:latin typeface="Asap"/>
              </a:rPr>
              <a:t>Encadré par:</a:t>
            </a:r>
            <a:endParaRPr lang="fr-FR" sz="2800" b="1" dirty="0">
              <a:ln>
                <a:solidFill>
                  <a:srgbClr val="F0F5FA"/>
                </a:solidFill>
              </a:ln>
              <a:solidFill>
                <a:srgbClr val="67696B"/>
              </a:solidFill>
              <a:latin typeface="Asap"/>
            </a:endParaRPr>
          </a:p>
        </p:txBody>
      </p:sp>
      <p:sp>
        <p:nvSpPr>
          <p:cNvPr id="19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4D3264A-9E41-423D-9470-E34A7432466A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75;p39">
            <a:extLst>
              <a:ext uri="{FF2B5EF4-FFF2-40B4-BE49-F238E27FC236}">
                <a16:creationId xmlns:a16="http://schemas.microsoft.com/office/drawing/2014/main" id="{34EC0630-675F-4653-9F28-DC9F46B4520C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CDCDCD"/>
          </a:solidFill>
          <a:ln>
            <a:solidFill>
              <a:srgbClr val="CDCDC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76CCC39-1435-4CD3-AED4-14D3D625AAD7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15726A3-D2CD-45D2-ABE6-52109D7B5FC8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06498-869E-44A4-8051-0BEB5C6E2A18}"/>
              </a:ext>
            </a:extLst>
          </p:cNvPr>
          <p:cNvSpPr txBox="1"/>
          <p:nvPr/>
        </p:nvSpPr>
        <p:spPr>
          <a:xfrm>
            <a:off x="263562" y="1650565"/>
            <a:ext cx="8616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2800" dirty="0">
                <a:ln w="6350">
                  <a:solidFill>
                    <a:schemeClr val="bg2"/>
                  </a:solidFill>
                </a:ln>
                <a:solidFill>
                  <a:srgbClr val="7D5FFE"/>
                </a:solidFill>
                <a:latin typeface="Modern Love" panose="04090805081005020601" pitchFamily="82" charset="0"/>
              </a:rPr>
              <a:t>Les composantes et l’</a:t>
            </a:r>
            <a:r>
              <a:rPr lang="fr-CA" sz="2800" dirty="0" err="1">
                <a:ln w="6350">
                  <a:solidFill>
                    <a:schemeClr val="bg2"/>
                  </a:solidFill>
                </a:ln>
                <a:solidFill>
                  <a:srgbClr val="7D5FFE"/>
                </a:solidFill>
                <a:latin typeface="Modern Love" panose="04090805081005020601" pitchFamily="82" charset="0"/>
              </a:rPr>
              <a:t>orde</a:t>
            </a:r>
            <a:r>
              <a:rPr lang="fr-CA" sz="2800" dirty="0">
                <a:ln w="6350">
                  <a:solidFill>
                    <a:schemeClr val="bg2"/>
                  </a:solidFill>
                </a:ln>
                <a:solidFill>
                  <a:srgbClr val="7D5FFE"/>
                </a:solidFill>
                <a:latin typeface="Modern Love" panose="04090805081005020601" pitchFamily="82" charset="0"/>
              </a:rPr>
              <a:t> de montage de robot</a:t>
            </a:r>
            <a:endParaRPr lang="en-US" sz="2800" dirty="0">
              <a:ln w="6350">
                <a:solidFill>
                  <a:schemeClr val="bg2"/>
                </a:solidFill>
              </a:ln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C9855-8F5D-4486-A96D-49A8515C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752" l="9625" r="93000">
                        <a14:foregroundMark x1="10875" y1="57521" x2="9625" y2="65620"/>
                        <a14:foregroundMark x1="91125" y1="49752" x2="93000" y2="56694"/>
                      </a14:backgroundRemoval>
                    </a14:imgEffect>
                  </a14:imgLayer>
                </a14:imgProps>
              </a:ext>
            </a:extLst>
          </a:blip>
          <a:srcRect l="4910" t="8319" r="4962" b="9376"/>
          <a:stretch/>
        </p:blipFill>
        <p:spPr>
          <a:xfrm flipH="1">
            <a:off x="-869511" y="-949728"/>
            <a:ext cx="5057850" cy="3492991"/>
          </a:xfrm>
          <a:prstGeom prst="rect">
            <a:avLst/>
          </a:prstGeom>
        </p:spPr>
      </p:pic>
      <p:sp>
        <p:nvSpPr>
          <p:cNvPr id="339" name="Google Shape;339;p37"/>
          <p:cNvSpPr txBox="1">
            <a:spLocks noGrp="1"/>
          </p:cNvSpPr>
          <p:nvPr>
            <p:ph type="ctrTitle"/>
          </p:nvPr>
        </p:nvSpPr>
        <p:spPr>
          <a:xfrm>
            <a:off x="719999" y="671839"/>
            <a:ext cx="7704000" cy="923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fr-CA" sz="4800" b="1" dirty="0" err="1">
                <a:ln w="12700">
                  <a:solidFill>
                    <a:schemeClr val="bg2"/>
                  </a:solidFill>
                </a:ln>
              </a:rPr>
              <a:t>MicroMouse</a:t>
            </a:r>
            <a:r>
              <a:rPr lang="fr-CA" sz="4800" b="1" dirty="0">
                <a:ln w="12700">
                  <a:solidFill>
                    <a:schemeClr val="bg2"/>
                  </a:solidFill>
                </a:ln>
              </a:rPr>
              <a:t> </a:t>
            </a:r>
            <a:r>
              <a:rPr lang="fr-CA" sz="4800" b="1" dirty="0" err="1">
                <a:ln w="12700">
                  <a:solidFill>
                    <a:schemeClr val="bg2"/>
                  </a:solidFill>
                </a:ln>
              </a:rPr>
              <a:t>Competition</a:t>
            </a:r>
            <a:endParaRPr lang="fr-CA" sz="3200" dirty="0">
              <a:ln w="12700">
                <a:solidFill>
                  <a:schemeClr val="bg2"/>
                </a:solidFill>
              </a:ln>
              <a:solidFill>
                <a:srgbClr val="7D5FFE"/>
              </a:solidFill>
              <a:latin typeface="Modern Love" panose="04090805081005020601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7284E-6 L 1.16858 0.26759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20" y="1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-0.0176 L -0.50365 0.40185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3" y="20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1015435" y="1259151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1742835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M</a:t>
              </a:r>
              <a:r>
                <a:rPr lang="fr-DZ" b="1" dirty="0" err="1">
                  <a:solidFill>
                    <a:schemeClr val="accent1"/>
                  </a:solidFill>
                  <a:latin typeface="Asap"/>
                </a:rPr>
                <a:t>ini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 Moteur, </a:t>
              </a:r>
              <a:r>
                <a:rPr lang="fr-DZ" b="1" dirty="0">
                  <a:solidFill>
                    <a:schemeClr val="tx1"/>
                  </a:solidFill>
                  <a:latin typeface="Asap"/>
                </a:rPr>
                <a:t>mini ventilateur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,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 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Capteur de </a:t>
              </a:r>
              <a:r>
                <a:rPr lang="fr-CA" b="1" dirty="0" err="1">
                  <a:solidFill>
                    <a:schemeClr val="accent1"/>
                  </a:solidFill>
                  <a:latin typeface="Asap"/>
                </a:rPr>
                <a:t>réﬂexion</a:t>
              </a:r>
              <a:endParaRPr lang="fr-CA" b="1" dirty="0">
                <a:solidFill>
                  <a:schemeClr val="accent1"/>
                </a:solidFill>
                <a:latin typeface="Asap"/>
              </a:endParaRP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7688265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37771411-104B-401F-B362-CBE02551373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9" name="ZoneTexte 3">
            <a:extLst>
              <a:ext uri="{FF2B5EF4-FFF2-40B4-BE49-F238E27FC236}">
                <a16:creationId xmlns:a16="http://schemas.microsoft.com/office/drawing/2014/main" id="{C78A083A-B049-4ACE-AB08-45266F191AF5}"/>
              </a:ext>
            </a:extLst>
          </p:cNvPr>
          <p:cNvSpPr txBox="1"/>
          <p:nvPr/>
        </p:nvSpPr>
        <p:spPr>
          <a:xfrm>
            <a:off x="5036839" y="1760069"/>
            <a:ext cx="3653911" cy="18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Asap"/>
              </a:rPr>
              <a:t>Ventilateur DC sans balais super petit de 18x18x4 mm, ultra miniature, le plus petit de sa catégorie. Idéal pour la stabilisation du </a:t>
            </a:r>
            <a:r>
              <a:rPr lang="fr-FR" sz="1800" b="1" dirty="0" err="1">
                <a:latin typeface="Asap"/>
              </a:rPr>
              <a:t>micromouse</a:t>
            </a:r>
            <a:r>
              <a:rPr lang="fr-FR" sz="1800" b="1" dirty="0">
                <a:latin typeface="Asap"/>
              </a:rPr>
              <a:t> lors de virages ou de rotations.</a:t>
            </a:r>
            <a:endParaRPr lang="fr-CA" sz="1800" b="1" dirty="0">
              <a:latin typeface="Asap"/>
            </a:endParaRPr>
          </a:p>
        </p:txBody>
      </p:sp>
      <p:sp>
        <p:nvSpPr>
          <p:cNvPr id="50" name="ZoneTexte 4">
            <a:extLst>
              <a:ext uri="{FF2B5EF4-FFF2-40B4-BE49-F238E27FC236}">
                <a16:creationId xmlns:a16="http://schemas.microsoft.com/office/drawing/2014/main" id="{F9E12B57-6AD1-45E0-9C78-A6D36B86E070}"/>
              </a:ext>
            </a:extLst>
          </p:cNvPr>
          <p:cNvSpPr txBox="1"/>
          <p:nvPr/>
        </p:nvSpPr>
        <p:spPr>
          <a:xfrm>
            <a:off x="817730" y="2857138"/>
            <a:ext cx="212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67696B"/>
                </a:solidFill>
                <a:latin typeface="Asap"/>
                <a:sym typeface="Asap"/>
              </a:rPr>
              <a:t>MX1804/</a:t>
            </a:r>
            <a:r>
              <a:rPr lang="fr-CA" sz="2400" dirty="0">
                <a:solidFill>
                  <a:srgbClr val="67696B"/>
                </a:solidFill>
                <a:latin typeface="Asap"/>
              </a:rPr>
              <a:t>0.45A</a:t>
            </a:r>
            <a:endParaRPr lang="fr-CA" sz="2400" dirty="0">
              <a:solidFill>
                <a:srgbClr val="67696B"/>
              </a:solidFill>
              <a:latin typeface="Asap"/>
              <a:sym typeface="Asap"/>
            </a:endParaRPr>
          </a:p>
        </p:txBody>
      </p:sp>
      <p:graphicFrame>
        <p:nvGraphicFramePr>
          <p:cNvPr id="51" name="Tableau 5">
            <a:extLst>
              <a:ext uri="{FF2B5EF4-FFF2-40B4-BE49-F238E27FC236}">
                <a16:creationId xmlns:a16="http://schemas.microsoft.com/office/drawing/2014/main" id="{6D606F87-85C7-4683-8BB1-C3F4B6CEF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30051"/>
              </p:ext>
            </p:extLst>
          </p:nvPr>
        </p:nvGraphicFramePr>
        <p:xfrm>
          <a:off x="1982297" y="3698092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Modéle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sap"/>
                        </a:rPr>
                        <a:t>MX1804</a:t>
                      </a:r>
                      <a:endParaRPr lang="fr-FR" sz="14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200</a:t>
                      </a:r>
                      <a:r>
                        <a:rPr lang="fr-FR" baseline="0" dirty="0"/>
                        <a:t> DH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 err="1"/>
                        <a:t>Ebay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200 </a:t>
                      </a:r>
                      <a:r>
                        <a:rPr lang="fr-DZ" dirty="0" err="1"/>
                        <a:t>dh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pic>
        <p:nvPicPr>
          <p:cNvPr id="3074" name="Picture 2" descr="18x18x4mm Super Small Brushless DC Fan Ultra Tiny Miniature Mini Micro Smallest">
            <a:extLst>
              <a:ext uri="{FF2B5EF4-FFF2-40B4-BE49-F238E27FC236}">
                <a16:creationId xmlns:a16="http://schemas.microsoft.com/office/drawing/2014/main" id="{F2B4DFEA-4C77-4D46-BE1E-8D2DD44FF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17625" r="34618" b="34589"/>
          <a:stretch/>
        </p:blipFill>
        <p:spPr bwMode="auto">
          <a:xfrm>
            <a:off x="2939246" y="1733686"/>
            <a:ext cx="2005215" cy="16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860;p19">
            <a:extLst>
              <a:ext uri="{FF2B5EF4-FFF2-40B4-BE49-F238E27FC236}">
                <a16:creationId xmlns:a16="http://schemas.microsoft.com/office/drawing/2014/main" id="{0CA3CCDB-2B0B-455F-A687-63B8D92FD761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10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8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1015435" y="1259151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1742835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M</a:t>
              </a:r>
              <a:r>
                <a:rPr lang="fr-DZ" b="1" dirty="0" err="1">
                  <a:solidFill>
                    <a:schemeClr val="accent1"/>
                  </a:solidFill>
                  <a:latin typeface="Asap"/>
                </a:rPr>
                <a:t>ini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 Moteur, </a:t>
              </a:r>
              <a:r>
                <a:rPr lang="fr-DZ" b="1" dirty="0">
                  <a:solidFill>
                    <a:schemeClr val="tx1"/>
                  </a:solidFill>
                  <a:latin typeface="Asap"/>
                </a:rPr>
                <a:t>mini ventilateur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,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 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Capteur de </a:t>
              </a:r>
              <a:r>
                <a:rPr lang="fr-CA" b="1" dirty="0" err="1">
                  <a:solidFill>
                    <a:schemeClr val="accent1"/>
                  </a:solidFill>
                  <a:latin typeface="Asap"/>
                </a:rPr>
                <a:t>réﬂexion</a:t>
              </a:r>
              <a:endParaRPr lang="fr-CA" b="1" dirty="0">
                <a:solidFill>
                  <a:schemeClr val="accent1"/>
                </a:solidFill>
                <a:latin typeface="Asap"/>
              </a:endParaRP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7688265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37771411-104B-401F-B362-CBE02551373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9" name="ZoneTexte 3">
            <a:extLst>
              <a:ext uri="{FF2B5EF4-FFF2-40B4-BE49-F238E27FC236}">
                <a16:creationId xmlns:a16="http://schemas.microsoft.com/office/drawing/2014/main" id="{C78A083A-B049-4ACE-AB08-45266F191AF5}"/>
              </a:ext>
            </a:extLst>
          </p:cNvPr>
          <p:cNvSpPr txBox="1"/>
          <p:nvPr/>
        </p:nvSpPr>
        <p:spPr>
          <a:xfrm>
            <a:off x="13521933" y="4701330"/>
            <a:ext cx="3653911" cy="184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Asap"/>
              </a:rPr>
              <a:t>Ventilateur DC sans balais super petit de 18x18x4 mm, ultra miniature, le plus petit de sa catégorie. Idéal pour la stabilisation du </a:t>
            </a:r>
            <a:r>
              <a:rPr lang="fr-FR" sz="1800" dirty="0" err="1">
                <a:latin typeface="Asap"/>
              </a:rPr>
              <a:t>micromouse</a:t>
            </a:r>
            <a:r>
              <a:rPr lang="fr-FR" sz="1800" dirty="0">
                <a:latin typeface="Asap"/>
              </a:rPr>
              <a:t> lors de virages ou de rotations.</a:t>
            </a:r>
            <a:endParaRPr lang="fr-CA" dirty="0">
              <a:latin typeface="Asap"/>
            </a:endParaRPr>
          </a:p>
        </p:txBody>
      </p:sp>
      <p:sp>
        <p:nvSpPr>
          <p:cNvPr id="50" name="ZoneTexte 4">
            <a:extLst>
              <a:ext uri="{FF2B5EF4-FFF2-40B4-BE49-F238E27FC236}">
                <a16:creationId xmlns:a16="http://schemas.microsoft.com/office/drawing/2014/main" id="{F9E12B57-6AD1-45E0-9C78-A6D36B86E070}"/>
              </a:ext>
            </a:extLst>
          </p:cNvPr>
          <p:cNvSpPr txBox="1"/>
          <p:nvPr/>
        </p:nvSpPr>
        <p:spPr>
          <a:xfrm>
            <a:off x="9302824" y="5798399"/>
            <a:ext cx="212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67696B"/>
                </a:solidFill>
                <a:latin typeface="Asap"/>
                <a:sym typeface="Asap"/>
              </a:rPr>
              <a:t>MX1804/</a:t>
            </a:r>
            <a:r>
              <a:rPr lang="fr-CA" sz="2400" dirty="0">
                <a:solidFill>
                  <a:srgbClr val="67696B"/>
                </a:solidFill>
                <a:latin typeface="Asap"/>
              </a:rPr>
              <a:t>0.45A</a:t>
            </a:r>
            <a:endParaRPr lang="fr-CA" sz="2400" dirty="0">
              <a:solidFill>
                <a:srgbClr val="67696B"/>
              </a:solidFill>
              <a:latin typeface="Asap"/>
              <a:sym typeface="Asap"/>
            </a:endParaRPr>
          </a:p>
        </p:txBody>
      </p:sp>
      <p:graphicFrame>
        <p:nvGraphicFramePr>
          <p:cNvPr id="51" name="Tableau 5">
            <a:extLst>
              <a:ext uri="{FF2B5EF4-FFF2-40B4-BE49-F238E27FC236}">
                <a16:creationId xmlns:a16="http://schemas.microsoft.com/office/drawing/2014/main" id="{6D606F87-85C7-4683-8BB1-C3F4B6CEF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789369"/>
              </p:ext>
            </p:extLst>
          </p:nvPr>
        </p:nvGraphicFramePr>
        <p:xfrm>
          <a:off x="10467391" y="6639353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Modéle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sap"/>
                        </a:rPr>
                        <a:t>MX1804</a:t>
                      </a:r>
                      <a:endParaRPr lang="fr-FR" sz="14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200</a:t>
                      </a:r>
                      <a:r>
                        <a:rPr lang="fr-FR" baseline="0" dirty="0"/>
                        <a:t> DH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 err="1"/>
                        <a:t>Ebay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DZ" dirty="0"/>
                        <a:t>200 </a:t>
                      </a:r>
                      <a:r>
                        <a:rPr lang="fr-DZ" dirty="0" err="1"/>
                        <a:t>dh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pic>
        <p:nvPicPr>
          <p:cNvPr id="3074" name="Picture 2" descr="18x18x4mm Super Small Brushless DC Fan Ultra Tiny Miniature Mini Micro Smallest">
            <a:extLst>
              <a:ext uri="{FF2B5EF4-FFF2-40B4-BE49-F238E27FC236}">
                <a16:creationId xmlns:a16="http://schemas.microsoft.com/office/drawing/2014/main" id="{F2B4DFEA-4C77-4D46-BE1E-8D2DD44FF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8" t="17625" r="34618" b="34589"/>
          <a:stretch/>
        </p:blipFill>
        <p:spPr bwMode="auto">
          <a:xfrm>
            <a:off x="11424340" y="4674947"/>
            <a:ext cx="2005215" cy="16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icromouse wheels made by rapid prototyping">
            <a:extLst>
              <a:ext uri="{FF2B5EF4-FFF2-40B4-BE49-F238E27FC236}">
                <a16:creationId xmlns:a16="http://schemas.microsoft.com/office/drawing/2014/main" id="{2034AE78-784D-4A67-A849-B42C200A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13" y="2456755"/>
            <a:ext cx="2036170" cy="15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D0A0CDA-F9A9-4C37-8D60-43C0AFE4AB04}"/>
              </a:ext>
            </a:extLst>
          </p:cNvPr>
          <p:cNvSpPr txBox="1"/>
          <p:nvPr/>
        </p:nvSpPr>
        <p:spPr>
          <a:xfrm>
            <a:off x="4268352" y="2517405"/>
            <a:ext cx="4099510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latin typeface="Asap"/>
              </a:rPr>
              <a:t>Petites roues </a:t>
            </a:r>
            <a:r>
              <a:rPr lang="en-US" sz="1800" b="1" dirty="0" err="1">
                <a:latin typeface="Asap"/>
              </a:rPr>
              <a:t>imprimées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en</a:t>
            </a:r>
            <a:r>
              <a:rPr lang="en-US" sz="1800" b="1" dirty="0">
                <a:latin typeface="Asap"/>
              </a:rPr>
              <a:t> 3D, de 3 mm de </a:t>
            </a:r>
            <a:r>
              <a:rPr lang="en-US" sz="1800" b="1" dirty="0" err="1">
                <a:latin typeface="Asap"/>
              </a:rPr>
              <a:t>diamètre</a:t>
            </a:r>
            <a:r>
              <a:rPr lang="en-US" sz="1800" b="1" dirty="0">
                <a:latin typeface="Asap"/>
              </a:rPr>
              <a:t>, </a:t>
            </a:r>
            <a:r>
              <a:rPr lang="en-US" sz="1800" b="1" dirty="0" err="1">
                <a:latin typeface="Asap"/>
              </a:rPr>
              <a:t>capables</a:t>
            </a:r>
            <a:r>
              <a:rPr lang="en-US" sz="1800" b="1" dirty="0">
                <a:latin typeface="Asap"/>
              </a:rPr>
              <a:t> de </a:t>
            </a:r>
            <a:r>
              <a:rPr lang="en-US" sz="1800" b="1" dirty="0" err="1">
                <a:latin typeface="Asap"/>
              </a:rPr>
              <a:t>réaliser</a:t>
            </a:r>
            <a:r>
              <a:rPr lang="en-US" sz="1800" b="1" dirty="0">
                <a:latin typeface="Asap"/>
              </a:rPr>
              <a:t> 5 types de </a:t>
            </a:r>
            <a:r>
              <a:rPr lang="en-US" sz="1800" b="1" dirty="0" err="1">
                <a:latin typeface="Asap"/>
              </a:rPr>
              <a:t>virages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différents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en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ajustant</a:t>
            </a:r>
            <a:r>
              <a:rPr lang="en-US" sz="1800" b="1" dirty="0">
                <a:latin typeface="Asap"/>
              </a:rPr>
              <a:t> la </a:t>
            </a:r>
            <a:r>
              <a:rPr lang="en-US" sz="1800" b="1" dirty="0" err="1">
                <a:latin typeface="Asap"/>
              </a:rPr>
              <a:t>vitesse</a:t>
            </a:r>
            <a:r>
              <a:rPr lang="en-US" sz="1800" b="1" dirty="0">
                <a:latin typeface="Asap"/>
              </a:rPr>
              <a:t> de </a:t>
            </a:r>
            <a:r>
              <a:rPr lang="en-US" sz="1800" b="1" dirty="0" err="1">
                <a:latin typeface="Asap"/>
              </a:rPr>
              <a:t>chaque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paire</a:t>
            </a:r>
            <a:r>
              <a:rPr lang="en-US" sz="1800" b="1" dirty="0">
                <a:latin typeface="Asap"/>
              </a:rPr>
              <a:t> de roues pour </a:t>
            </a:r>
            <a:r>
              <a:rPr lang="en-US" sz="1800" b="1" dirty="0" err="1">
                <a:latin typeface="Asap"/>
              </a:rPr>
              <a:t>exécuter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ces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mouvements</a:t>
            </a:r>
            <a:r>
              <a:rPr lang="en-US" sz="1800" b="1" dirty="0">
                <a:latin typeface="Asap"/>
              </a:rPr>
              <a:t> </a:t>
            </a:r>
            <a:r>
              <a:rPr lang="en-US" sz="1800" b="1" dirty="0" err="1">
                <a:latin typeface="Asap"/>
              </a:rPr>
              <a:t>spécifiques</a:t>
            </a:r>
            <a:r>
              <a:rPr lang="en-US" sz="1800" b="1" dirty="0">
                <a:latin typeface="Asap"/>
              </a:rPr>
              <a:t>.</a:t>
            </a:r>
          </a:p>
        </p:txBody>
      </p:sp>
      <p:sp>
        <p:nvSpPr>
          <p:cNvPr id="66" name="Google Shape;860;p19">
            <a:extLst>
              <a:ext uri="{FF2B5EF4-FFF2-40B4-BE49-F238E27FC236}">
                <a16:creationId xmlns:a16="http://schemas.microsoft.com/office/drawing/2014/main" id="{B383460D-B5E2-4F36-B6F7-D61BE2F7C628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11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3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1">
            <a:extLst>
              <a:ext uri="{FF2B5EF4-FFF2-40B4-BE49-F238E27FC236}">
                <a16:creationId xmlns:a16="http://schemas.microsoft.com/office/drawing/2014/main" id="{F720E9E5-067E-4E55-828C-E2B3603C3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8" t="13744" r="17355"/>
          <a:stretch/>
        </p:blipFill>
        <p:spPr>
          <a:xfrm>
            <a:off x="2853732" y="1746588"/>
            <a:ext cx="1977687" cy="1548411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4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1015435" y="1259151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M</a:t>
              </a:r>
              <a:r>
                <a:rPr lang="fr-DZ" b="1" dirty="0" err="1">
                  <a:solidFill>
                    <a:schemeClr val="accent1"/>
                  </a:solidFill>
                  <a:latin typeface="Asap"/>
                </a:rPr>
                <a:t>ini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 Moteur, mini ventilateur,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 </a:t>
              </a:r>
              <a:r>
                <a:rPr lang="fr-DZ" b="1" dirty="0">
                  <a:solidFill>
                    <a:schemeClr val="tx1"/>
                  </a:solidFill>
                  <a:latin typeface="Asap"/>
                </a:rPr>
                <a:t>Capteur de </a:t>
              </a:r>
              <a:r>
                <a:rPr lang="fr-CA" b="1" dirty="0" err="1">
                  <a:solidFill>
                    <a:schemeClr val="tx1"/>
                  </a:solidFill>
                  <a:latin typeface="Asap"/>
                </a:rPr>
                <a:t>réﬂexion</a:t>
              </a:r>
              <a:endParaRPr lang="fr-CA" b="1" dirty="0">
                <a:solidFill>
                  <a:schemeClr val="tx1"/>
                </a:solidFill>
                <a:latin typeface="Asap"/>
              </a:endParaRP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7688265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37771411-104B-401F-B362-CBE02551373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pic>
        <p:nvPicPr>
          <p:cNvPr id="48" name="Image 2">
            <a:extLst>
              <a:ext uri="{FF2B5EF4-FFF2-40B4-BE49-F238E27FC236}">
                <a16:creationId xmlns:a16="http://schemas.microsoft.com/office/drawing/2014/main" id="{B663D44D-3B79-4064-9DDE-326ED714B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3" t="8591" r="17115" b="6244"/>
          <a:stretch/>
        </p:blipFill>
        <p:spPr>
          <a:xfrm>
            <a:off x="7333128" y="7473498"/>
            <a:ext cx="1029150" cy="1452697"/>
          </a:xfrm>
          <a:prstGeom prst="rect">
            <a:avLst/>
          </a:prstGeom>
        </p:spPr>
      </p:pic>
      <p:sp>
        <p:nvSpPr>
          <p:cNvPr id="49" name="ZoneTexte 3">
            <a:extLst>
              <a:ext uri="{FF2B5EF4-FFF2-40B4-BE49-F238E27FC236}">
                <a16:creationId xmlns:a16="http://schemas.microsoft.com/office/drawing/2014/main" id="{C78A083A-B049-4ACE-AB08-45266F191AF5}"/>
              </a:ext>
            </a:extLst>
          </p:cNvPr>
          <p:cNvSpPr txBox="1"/>
          <p:nvPr/>
        </p:nvSpPr>
        <p:spPr>
          <a:xfrm>
            <a:off x="4944461" y="1668961"/>
            <a:ext cx="3653911" cy="126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capteur à </a:t>
            </a:r>
            <a:r>
              <a:rPr lang="fr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réﬂexion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qui comprend un émetteur infrarouge et une photodiode dans un emballage plombé qui bloque la lumière visible.</a:t>
            </a:r>
            <a:endParaRPr lang="fr-CA" sz="1800" dirty="0"/>
          </a:p>
        </p:txBody>
      </p:sp>
      <p:sp>
        <p:nvSpPr>
          <p:cNvPr id="53" name="ZoneTexte 4">
            <a:extLst>
              <a:ext uri="{FF2B5EF4-FFF2-40B4-BE49-F238E27FC236}">
                <a16:creationId xmlns:a16="http://schemas.microsoft.com/office/drawing/2014/main" id="{9EC35C4D-689D-48B6-A4C3-5C01C7DAF64D}"/>
              </a:ext>
            </a:extLst>
          </p:cNvPr>
          <p:cNvSpPr txBox="1"/>
          <p:nvPr/>
        </p:nvSpPr>
        <p:spPr>
          <a:xfrm>
            <a:off x="1173273" y="2860769"/>
            <a:ext cx="145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rgbClr val="67696B"/>
                </a:solidFill>
                <a:latin typeface="Asap"/>
              </a:rPr>
              <a:t>TCRT5000</a:t>
            </a:r>
            <a:r>
              <a:rPr lang="fr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CA" sz="2400" dirty="0">
              <a:solidFill>
                <a:srgbClr val="67696B"/>
              </a:solidFill>
              <a:latin typeface="Asap"/>
              <a:sym typeface="Asap"/>
            </a:endParaRPr>
          </a:p>
        </p:txBody>
      </p:sp>
      <p:graphicFrame>
        <p:nvGraphicFramePr>
          <p:cNvPr id="54" name="Tableau 5">
            <a:extLst>
              <a:ext uri="{FF2B5EF4-FFF2-40B4-BE49-F238E27FC236}">
                <a16:creationId xmlns:a16="http://schemas.microsoft.com/office/drawing/2014/main" id="{72584186-A564-4508-B769-E9923AB4A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225378"/>
              </p:ext>
            </p:extLst>
          </p:nvPr>
        </p:nvGraphicFramePr>
        <p:xfrm>
          <a:off x="2235672" y="3541689"/>
          <a:ext cx="6362700" cy="126824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684935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Modéle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CA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HERIDAKJ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Ali express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14DH/lot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pic>
        <p:nvPicPr>
          <p:cNvPr id="56" name="Image 6">
            <a:extLst>
              <a:ext uri="{FF2B5EF4-FFF2-40B4-BE49-F238E27FC236}">
                <a16:creationId xmlns:a16="http://schemas.microsoft.com/office/drawing/2014/main" id="{4B121776-71AC-4854-BE6D-31F370748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26" t="8248" r="12353"/>
          <a:stretch/>
        </p:blipFill>
        <p:spPr>
          <a:xfrm>
            <a:off x="6390041" y="5819806"/>
            <a:ext cx="2915324" cy="1988588"/>
          </a:xfrm>
          <a:prstGeom prst="rect">
            <a:avLst/>
          </a:prstGeom>
        </p:spPr>
      </p:pic>
      <p:sp>
        <p:nvSpPr>
          <p:cNvPr id="57" name="Google Shape;860;p19">
            <a:extLst>
              <a:ext uri="{FF2B5EF4-FFF2-40B4-BE49-F238E27FC236}">
                <a16:creationId xmlns:a16="http://schemas.microsoft.com/office/drawing/2014/main" id="{1866E71F-8366-428D-8AFF-482C60FEA586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12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1015435" y="1259151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M</a:t>
              </a:r>
              <a:r>
                <a:rPr lang="fr-DZ" b="1" dirty="0" err="1">
                  <a:solidFill>
                    <a:schemeClr val="accent1"/>
                  </a:solidFill>
                  <a:latin typeface="Asap"/>
                </a:rPr>
                <a:t>ini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 Moteur, mini ventilateur,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 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Capteur de </a:t>
              </a:r>
              <a:r>
                <a:rPr lang="fr-CA" b="1" dirty="0" err="1">
                  <a:solidFill>
                    <a:schemeClr val="accent1"/>
                  </a:solidFill>
                  <a:latin typeface="Asap"/>
                </a:rPr>
                <a:t>réﬂexion</a:t>
              </a:r>
              <a:endParaRPr lang="fr-CA" b="1" dirty="0">
                <a:solidFill>
                  <a:schemeClr val="accent1"/>
                </a:solidFill>
                <a:latin typeface="Asap"/>
              </a:endParaRP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7688265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37771411-104B-401F-B362-CBE02551373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9" name="ZoneTexte 3">
            <a:extLst>
              <a:ext uri="{FF2B5EF4-FFF2-40B4-BE49-F238E27FC236}">
                <a16:creationId xmlns:a16="http://schemas.microsoft.com/office/drawing/2014/main" id="{C78A083A-B049-4ACE-AB08-45266F191AF5}"/>
              </a:ext>
            </a:extLst>
          </p:cNvPr>
          <p:cNvSpPr txBox="1"/>
          <p:nvPr/>
        </p:nvSpPr>
        <p:spPr>
          <a:xfrm>
            <a:off x="4195264" y="2159160"/>
            <a:ext cx="4382571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b="0" i="0" dirty="0">
                <a:solidFill>
                  <a:srgbClr val="374151"/>
                </a:solidFill>
                <a:effectLst/>
                <a:latin typeface="Asap"/>
              </a:rPr>
              <a:t>Le capteur TCRT500 comporte une LED avec son émetteur et cathode reliés à la masse (GND), l'anode connectée à une résistance de 100 Ω, et le collecteur relié à une résistance de 5 KΩ. Ces deux résistances sont ensuite connectées au microcontrôleur, la résistance de la diode étant reliée à un pin digital et celle du collecteur à un pin analogique.</a:t>
            </a:r>
            <a:endParaRPr lang="fr-CA" sz="1100" dirty="0">
              <a:latin typeface="Asap"/>
            </a:endParaRPr>
          </a:p>
        </p:txBody>
      </p:sp>
      <p:pic>
        <p:nvPicPr>
          <p:cNvPr id="55" name="Image 1">
            <a:extLst>
              <a:ext uri="{FF2B5EF4-FFF2-40B4-BE49-F238E27FC236}">
                <a16:creationId xmlns:a16="http://schemas.microsoft.com/office/drawing/2014/main" id="{F720E9E5-067E-4E55-828C-E2B3603C3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t="13744" r="17355"/>
          <a:stretch/>
        </p:blipFill>
        <p:spPr>
          <a:xfrm>
            <a:off x="11764757" y="6373615"/>
            <a:ext cx="1977687" cy="1548411"/>
          </a:xfrm>
          <a:prstGeom prst="rect">
            <a:avLst/>
          </a:prstGeom>
        </p:spPr>
      </p:pic>
      <p:sp>
        <p:nvSpPr>
          <p:cNvPr id="52" name="Google Shape;392;p41">
            <a:extLst>
              <a:ext uri="{FF2B5EF4-FFF2-40B4-BE49-F238E27FC236}">
                <a16:creationId xmlns:a16="http://schemas.microsoft.com/office/drawing/2014/main" id="{764AE973-D675-41D2-A34B-DFC1740DE9D7}"/>
              </a:ext>
            </a:extLst>
          </p:cNvPr>
          <p:cNvSpPr txBox="1">
            <a:spLocks/>
          </p:cNvSpPr>
          <p:nvPr/>
        </p:nvSpPr>
        <p:spPr>
          <a:xfrm>
            <a:off x="11764757" y="197530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CA" sz="5400"/>
              <a:t>Circuit interne </a:t>
            </a:r>
            <a:endParaRPr lang="fr-CA" sz="5400" b="1" dirty="0"/>
          </a:p>
        </p:txBody>
      </p:sp>
      <p:pic>
        <p:nvPicPr>
          <p:cNvPr id="58" name="Image 6">
            <a:extLst>
              <a:ext uri="{FF2B5EF4-FFF2-40B4-BE49-F238E27FC236}">
                <a16:creationId xmlns:a16="http://schemas.microsoft.com/office/drawing/2014/main" id="{F21CF08B-01E9-4474-A07B-E78B56A25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6" t="8248" r="12353"/>
          <a:stretch/>
        </p:blipFill>
        <p:spPr>
          <a:xfrm>
            <a:off x="1138897" y="2734552"/>
            <a:ext cx="2915324" cy="19885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4A52422-C48A-4E71-90F9-252E6AF297EC}"/>
              </a:ext>
            </a:extLst>
          </p:cNvPr>
          <p:cNvSpPr txBox="1"/>
          <p:nvPr/>
        </p:nvSpPr>
        <p:spPr>
          <a:xfrm>
            <a:off x="5017147" y="1514999"/>
            <a:ext cx="2738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chemeClr val="tx1"/>
                </a:solidFill>
                <a:latin typeface="Asap"/>
              </a:rPr>
              <a:t>Circuit interne </a:t>
            </a:r>
            <a:endParaRPr lang="en-US" sz="3200" b="1" dirty="0">
              <a:solidFill>
                <a:schemeClr val="tx1"/>
              </a:solidFill>
              <a:latin typeface="Asap"/>
            </a:endParaRPr>
          </a:p>
        </p:txBody>
      </p:sp>
      <p:sp>
        <p:nvSpPr>
          <p:cNvPr id="53" name="Google Shape;860;p19">
            <a:extLst>
              <a:ext uri="{FF2B5EF4-FFF2-40B4-BE49-F238E27FC236}">
                <a16:creationId xmlns:a16="http://schemas.microsoft.com/office/drawing/2014/main" id="{147B5ED7-2052-43D1-809D-685434948338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13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869656" y="1080810"/>
            <a:ext cx="2600812" cy="935887"/>
            <a:chOff x="540872" y="2377793"/>
            <a:chExt cx="2274316" cy="935887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540872" y="2690580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fr-CA" b="1" dirty="0" err="1">
                  <a:solidFill>
                    <a:schemeClr val="tx1">
                      <a:lumMod val="50000"/>
                    </a:schemeClr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</a:t>
              </a:r>
              <a:r>
                <a:rPr lang="fr-CA" b="1" dirty="0">
                  <a:solidFill>
                    <a:schemeClr val="tx1">
                      <a:lumMod val="50000"/>
                    </a:schemeClr>
                  </a:solidFill>
                  <a:latin typeface="Asap"/>
                  <a:sym typeface="Assistant"/>
                </a:rPr>
                <a:t>Chips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401804" y="-2204223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2486254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 rot="13446301"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78404F46-E99A-4A9D-8ACE-CFC8A283A5BE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FD95C-B66B-4657-AD7D-2B6D4EBB1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507" t="10326" r="6460" b="11357"/>
          <a:stretch/>
        </p:blipFill>
        <p:spPr>
          <a:xfrm>
            <a:off x="931583" y="2411776"/>
            <a:ext cx="2215017" cy="20643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EF2725-8D82-4BC6-AD76-FBBEEA4D1512}"/>
              </a:ext>
            </a:extLst>
          </p:cNvPr>
          <p:cNvGrpSpPr/>
          <p:nvPr/>
        </p:nvGrpSpPr>
        <p:grpSpPr>
          <a:xfrm>
            <a:off x="1887741" y="1929076"/>
            <a:ext cx="6599181" cy="1081515"/>
            <a:chOff x="1887741" y="1929076"/>
            <a:chExt cx="6599181" cy="10815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3F5B9D-6B54-47A6-ADF8-DDC68E059020}"/>
                </a:ext>
              </a:extLst>
            </p:cNvPr>
            <p:cNvGrpSpPr/>
            <p:nvPr/>
          </p:nvGrpSpPr>
          <p:grpSpPr>
            <a:xfrm>
              <a:off x="1887741" y="2170426"/>
              <a:ext cx="4644772" cy="840165"/>
              <a:chOff x="1942272" y="2140013"/>
              <a:chExt cx="4644772" cy="840165"/>
            </a:xfrm>
          </p:grpSpPr>
          <p:cxnSp>
            <p:nvCxnSpPr>
              <p:cNvPr id="5" name="Connector: Elbow 4">
                <a:extLst>
                  <a:ext uri="{FF2B5EF4-FFF2-40B4-BE49-F238E27FC236}">
                    <a16:creationId xmlns:a16="http://schemas.microsoft.com/office/drawing/2014/main" id="{84DEFCBA-C9D9-45EE-949B-21E9F66966E1}"/>
                  </a:ext>
                </a:extLst>
              </p:cNvPr>
              <p:cNvCxnSpPr>
                <a:cxnSpLocks/>
                <a:stCxn id="9" idx="6"/>
                <a:endCxn id="14" idx="1"/>
              </p:cNvCxnSpPr>
              <p:nvPr/>
            </p:nvCxnSpPr>
            <p:spPr>
              <a:xfrm flipV="1">
                <a:off x="2178333" y="2140013"/>
                <a:ext cx="4408711" cy="72608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ircle: Hollow 8">
                <a:extLst>
                  <a:ext uri="{FF2B5EF4-FFF2-40B4-BE49-F238E27FC236}">
                    <a16:creationId xmlns:a16="http://schemas.microsoft.com/office/drawing/2014/main" id="{86621B0C-0DD4-4A2A-BBFC-7E407B13DC72}"/>
                  </a:ext>
                </a:extLst>
              </p:cNvPr>
              <p:cNvSpPr/>
              <p:nvPr/>
            </p:nvSpPr>
            <p:spPr>
              <a:xfrm>
                <a:off x="1942272" y="2752021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B2E0F6-C47B-4E53-A235-45F69C988722}"/>
                </a:ext>
              </a:extLst>
            </p:cNvPr>
            <p:cNvSpPr/>
            <p:nvPr/>
          </p:nvSpPr>
          <p:spPr>
            <a:xfrm>
              <a:off x="6532513" y="1929076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Voltage : 1.8-3.6 V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810D9A-E900-461C-BDF8-5C678F43FE80}"/>
              </a:ext>
            </a:extLst>
          </p:cNvPr>
          <p:cNvGrpSpPr/>
          <p:nvPr/>
        </p:nvGrpSpPr>
        <p:grpSpPr>
          <a:xfrm>
            <a:off x="2330218" y="2607189"/>
            <a:ext cx="6188162" cy="719306"/>
            <a:chOff x="2411634" y="2284387"/>
            <a:chExt cx="6188162" cy="71930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D99F2C7-A62F-4B6C-BF27-D7BBA81B41EB}"/>
                </a:ext>
              </a:extLst>
            </p:cNvPr>
            <p:cNvGrpSpPr/>
            <p:nvPr/>
          </p:nvGrpSpPr>
          <p:grpSpPr>
            <a:xfrm>
              <a:off x="2411634" y="2525737"/>
              <a:ext cx="4233753" cy="477956"/>
              <a:chOff x="2466165" y="2495324"/>
              <a:chExt cx="4233753" cy="477956"/>
            </a:xfrm>
          </p:grpSpPr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596F50FE-B384-4CBF-B3B6-132A6A029713}"/>
                  </a:ext>
                </a:extLst>
              </p:cNvPr>
              <p:cNvCxnSpPr>
                <a:cxnSpLocks/>
                <a:stCxn id="66" idx="6"/>
                <a:endCxn id="64" idx="1"/>
              </p:cNvCxnSpPr>
              <p:nvPr/>
            </p:nvCxnSpPr>
            <p:spPr>
              <a:xfrm flipV="1">
                <a:off x="2702226" y="2495324"/>
                <a:ext cx="3997692" cy="36387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Circle: Hollow 65">
                <a:extLst>
                  <a:ext uri="{FF2B5EF4-FFF2-40B4-BE49-F238E27FC236}">
                    <a16:creationId xmlns:a16="http://schemas.microsoft.com/office/drawing/2014/main" id="{A0B56AAA-7AF1-497E-BD2C-54597A4AA418}"/>
                  </a:ext>
                </a:extLst>
              </p:cNvPr>
              <p:cNvSpPr/>
              <p:nvPr/>
            </p:nvSpPr>
            <p:spPr>
              <a:xfrm>
                <a:off x="2466165" y="2745123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A9B1F03-3906-46F7-A955-48ABE047E611}"/>
                </a:ext>
              </a:extLst>
            </p:cNvPr>
            <p:cNvSpPr/>
            <p:nvPr/>
          </p:nvSpPr>
          <p:spPr>
            <a:xfrm>
              <a:off x="6645387" y="2284387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Frequency up to 168 MHz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A4908C-F843-43BC-9BCD-3E22725BDB8C}"/>
              </a:ext>
            </a:extLst>
          </p:cNvPr>
          <p:cNvGrpSpPr/>
          <p:nvPr/>
        </p:nvGrpSpPr>
        <p:grpSpPr>
          <a:xfrm>
            <a:off x="1660932" y="3649509"/>
            <a:ext cx="6857447" cy="1006130"/>
            <a:chOff x="1655562" y="2326685"/>
            <a:chExt cx="6857447" cy="10061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BCF076-54DE-409B-9CF7-1D5F9AA4A491}"/>
                </a:ext>
              </a:extLst>
            </p:cNvPr>
            <p:cNvGrpSpPr/>
            <p:nvPr/>
          </p:nvGrpSpPr>
          <p:grpSpPr>
            <a:xfrm>
              <a:off x="1655562" y="2326685"/>
              <a:ext cx="4903038" cy="764780"/>
              <a:chOff x="1710093" y="2296272"/>
              <a:chExt cx="4903038" cy="764780"/>
            </a:xfrm>
          </p:grpSpPr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78CB0046-3EF1-42CB-8B1B-2C46C608EACE}"/>
                  </a:ext>
                </a:extLst>
              </p:cNvPr>
              <p:cNvCxnSpPr>
                <a:cxnSpLocks/>
                <a:stCxn id="87" idx="6"/>
                <a:endCxn id="75" idx="1"/>
              </p:cNvCxnSpPr>
              <p:nvPr/>
            </p:nvCxnSpPr>
            <p:spPr>
              <a:xfrm>
                <a:off x="1946154" y="2410351"/>
                <a:ext cx="4666977" cy="65070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Circle: Hollow 86">
                <a:extLst>
                  <a:ext uri="{FF2B5EF4-FFF2-40B4-BE49-F238E27FC236}">
                    <a16:creationId xmlns:a16="http://schemas.microsoft.com/office/drawing/2014/main" id="{13691C4F-402F-4EB9-B870-C7C886652BB7}"/>
                  </a:ext>
                </a:extLst>
              </p:cNvPr>
              <p:cNvSpPr/>
              <p:nvPr/>
            </p:nvSpPr>
            <p:spPr>
              <a:xfrm>
                <a:off x="1710093" y="2296272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E4D9785-5A25-4BC3-9118-6C9851FBF7EC}"/>
                </a:ext>
              </a:extLst>
            </p:cNvPr>
            <p:cNvSpPr/>
            <p:nvPr/>
          </p:nvSpPr>
          <p:spPr>
            <a:xfrm>
              <a:off x="6558600" y="2850115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 to 3 × I2C interfaces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8227D5-F40C-41F5-A546-0E858D08FE0B}"/>
              </a:ext>
            </a:extLst>
          </p:cNvPr>
          <p:cNvGrpSpPr/>
          <p:nvPr/>
        </p:nvGrpSpPr>
        <p:grpSpPr>
          <a:xfrm>
            <a:off x="2192029" y="3405417"/>
            <a:ext cx="6294893" cy="599520"/>
            <a:chOff x="2446947" y="2778343"/>
            <a:chExt cx="6294893" cy="59952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68AA32D-7F15-469D-86E4-E162FFC8A0BF}"/>
                </a:ext>
              </a:extLst>
            </p:cNvPr>
            <p:cNvGrpSpPr/>
            <p:nvPr/>
          </p:nvGrpSpPr>
          <p:grpSpPr>
            <a:xfrm>
              <a:off x="2446947" y="2778343"/>
              <a:ext cx="4340484" cy="358170"/>
              <a:chOff x="2501478" y="2747930"/>
              <a:chExt cx="4340484" cy="358170"/>
            </a:xfrm>
          </p:grpSpPr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D3737DAD-A104-4BCB-B12E-B25B258AD968}"/>
                  </a:ext>
                </a:extLst>
              </p:cNvPr>
              <p:cNvCxnSpPr>
                <a:cxnSpLocks/>
                <a:stCxn id="92" idx="6"/>
                <a:endCxn id="90" idx="1"/>
              </p:cNvCxnSpPr>
              <p:nvPr/>
            </p:nvCxnSpPr>
            <p:spPr>
              <a:xfrm>
                <a:off x="2737539" y="2862009"/>
                <a:ext cx="4104423" cy="24409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Circle: Hollow 91">
                <a:extLst>
                  <a:ext uri="{FF2B5EF4-FFF2-40B4-BE49-F238E27FC236}">
                    <a16:creationId xmlns:a16="http://schemas.microsoft.com/office/drawing/2014/main" id="{87D66D62-7C97-4560-83A6-246F6B02C911}"/>
                  </a:ext>
                </a:extLst>
              </p:cNvPr>
              <p:cNvSpPr/>
              <p:nvPr/>
            </p:nvSpPr>
            <p:spPr>
              <a:xfrm>
                <a:off x="2501478" y="2747930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A1C6FE6-ECC6-40EC-A646-4BAE2E1DEDD6}"/>
                </a:ext>
              </a:extLst>
            </p:cNvPr>
            <p:cNvSpPr/>
            <p:nvPr/>
          </p:nvSpPr>
          <p:spPr>
            <a:xfrm>
              <a:off x="6787431" y="2895163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 to 140 I/O ports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6242A32-8B69-4F3B-A388-F095E41BB1F3}"/>
              </a:ext>
            </a:extLst>
          </p:cNvPr>
          <p:cNvSpPr txBox="1"/>
          <p:nvPr/>
        </p:nvSpPr>
        <p:spPr>
          <a:xfrm>
            <a:off x="778912" y="4398700"/>
            <a:ext cx="2538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Arm</a:t>
            </a:r>
            <a:r>
              <a:rPr lang="fr-CA" b="0" i="0" baseline="3000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 32-bit Cortex</a:t>
            </a:r>
            <a:r>
              <a:rPr lang="fr-CA" b="0" i="0" baseline="3000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-M4 CPU</a:t>
            </a:r>
            <a:endParaRPr lang="en-US" dirty="0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BD11BFE7-BC40-46EF-928A-F36E51D24C84}"/>
              </a:ext>
            </a:extLst>
          </p:cNvPr>
          <p:cNvSpPr/>
          <p:nvPr/>
        </p:nvSpPr>
        <p:spPr>
          <a:xfrm>
            <a:off x="7734845" y="801176"/>
            <a:ext cx="752078" cy="718075"/>
          </a:xfrm>
          <a:prstGeom prst="donut">
            <a:avLst>
              <a:gd name="adj" fmla="val 8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latin typeface="Asap"/>
              </a:rPr>
              <a:t>150 </a:t>
            </a:r>
            <a:r>
              <a:rPr lang="fr-CA" sz="1600" b="1" dirty="0" err="1">
                <a:latin typeface="Asap"/>
              </a:rPr>
              <a:t>Dh</a:t>
            </a:r>
            <a:endParaRPr lang="en-US" sz="1600" b="1" dirty="0">
              <a:latin typeface="Asap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F4EC7AD-7CF8-486D-985A-354F410D7AB7}"/>
              </a:ext>
            </a:extLst>
          </p:cNvPr>
          <p:cNvSpPr txBox="1"/>
          <p:nvPr/>
        </p:nvSpPr>
        <p:spPr>
          <a:xfrm>
            <a:off x="4776376" y="993998"/>
            <a:ext cx="28929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fr-CA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Référence : STM32F405RGT6TR</a:t>
            </a:r>
          </a:p>
          <a:p>
            <a:b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71" name="Google Shape;860;p19">
            <a:extLst>
              <a:ext uri="{FF2B5EF4-FFF2-40B4-BE49-F238E27FC236}">
                <a16:creationId xmlns:a16="http://schemas.microsoft.com/office/drawing/2014/main" id="{7C619523-22CF-49C9-9CE6-E6B36F7702BE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14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869656" y="1080810"/>
            <a:ext cx="2600812" cy="935887"/>
            <a:chOff x="540872" y="2377793"/>
            <a:chExt cx="2274316" cy="935887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540872" y="2690580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</a:t>
              </a:r>
              <a:r>
                <a:rPr lang="fr-CA" b="1" dirty="0">
                  <a:solidFill>
                    <a:schemeClr val="tx1">
                      <a:lumMod val="50000"/>
                    </a:schemeClr>
                  </a:solidFill>
                  <a:latin typeface="Asap"/>
                  <a:sym typeface="Assistant"/>
                </a:rPr>
                <a:t>PCB</a:t>
              </a:r>
              <a:endParaRPr b="1" dirty="0">
                <a:solidFill>
                  <a:schemeClr val="tx1">
                    <a:lumMod val="50000"/>
                  </a:schemeClr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401804" y="-2204223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2486254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 rot="13446301"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78404F46-E99A-4A9D-8ACE-CFC8A283A5BE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FD95C-B66B-4657-AD7D-2B6D4EBB1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507" t="10326" r="6460" b="11357"/>
          <a:stretch/>
        </p:blipFill>
        <p:spPr>
          <a:xfrm>
            <a:off x="4070059" y="2652184"/>
            <a:ext cx="740659" cy="69028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EF2725-8D82-4BC6-AD76-FBBEEA4D1512}"/>
              </a:ext>
            </a:extLst>
          </p:cNvPr>
          <p:cNvGrpSpPr/>
          <p:nvPr/>
        </p:nvGrpSpPr>
        <p:grpSpPr>
          <a:xfrm>
            <a:off x="1742546" y="8158473"/>
            <a:ext cx="6599181" cy="1081515"/>
            <a:chOff x="1887741" y="1929076"/>
            <a:chExt cx="6599181" cy="10815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3F5B9D-6B54-47A6-ADF8-DDC68E059020}"/>
                </a:ext>
              </a:extLst>
            </p:cNvPr>
            <p:cNvGrpSpPr/>
            <p:nvPr/>
          </p:nvGrpSpPr>
          <p:grpSpPr>
            <a:xfrm>
              <a:off x="1887741" y="2170426"/>
              <a:ext cx="4644772" cy="840165"/>
              <a:chOff x="1942272" y="2140013"/>
              <a:chExt cx="4644772" cy="840165"/>
            </a:xfrm>
          </p:grpSpPr>
          <p:cxnSp>
            <p:nvCxnSpPr>
              <p:cNvPr id="5" name="Connector: Elbow 4">
                <a:extLst>
                  <a:ext uri="{FF2B5EF4-FFF2-40B4-BE49-F238E27FC236}">
                    <a16:creationId xmlns:a16="http://schemas.microsoft.com/office/drawing/2014/main" id="{84DEFCBA-C9D9-45EE-949B-21E9F66966E1}"/>
                  </a:ext>
                </a:extLst>
              </p:cNvPr>
              <p:cNvCxnSpPr>
                <a:cxnSpLocks/>
                <a:stCxn id="9" idx="6"/>
                <a:endCxn id="14" idx="1"/>
              </p:cNvCxnSpPr>
              <p:nvPr/>
            </p:nvCxnSpPr>
            <p:spPr>
              <a:xfrm flipV="1">
                <a:off x="2178333" y="2140013"/>
                <a:ext cx="4408711" cy="726087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ircle: Hollow 8">
                <a:extLst>
                  <a:ext uri="{FF2B5EF4-FFF2-40B4-BE49-F238E27FC236}">
                    <a16:creationId xmlns:a16="http://schemas.microsoft.com/office/drawing/2014/main" id="{86621B0C-0DD4-4A2A-BBFC-7E407B13DC72}"/>
                  </a:ext>
                </a:extLst>
              </p:cNvPr>
              <p:cNvSpPr/>
              <p:nvPr/>
            </p:nvSpPr>
            <p:spPr>
              <a:xfrm>
                <a:off x="1942272" y="2752021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B2E0F6-C47B-4E53-A235-45F69C988722}"/>
                </a:ext>
              </a:extLst>
            </p:cNvPr>
            <p:cNvSpPr/>
            <p:nvPr/>
          </p:nvSpPr>
          <p:spPr>
            <a:xfrm>
              <a:off x="6532513" y="1929076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Voltage : 1.8-3.6 V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810D9A-E900-461C-BDF8-5C678F43FE80}"/>
              </a:ext>
            </a:extLst>
          </p:cNvPr>
          <p:cNvGrpSpPr/>
          <p:nvPr/>
        </p:nvGrpSpPr>
        <p:grpSpPr>
          <a:xfrm>
            <a:off x="2185023" y="8836586"/>
            <a:ext cx="6188162" cy="719306"/>
            <a:chOff x="2411634" y="2284387"/>
            <a:chExt cx="6188162" cy="71930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D99F2C7-A62F-4B6C-BF27-D7BBA81B41EB}"/>
                </a:ext>
              </a:extLst>
            </p:cNvPr>
            <p:cNvGrpSpPr/>
            <p:nvPr/>
          </p:nvGrpSpPr>
          <p:grpSpPr>
            <a:xfrm>
              <a:off x="2411634" y="2525737"/>
              <a:ext cx="4233753" cy="477956"/>
              <a:chOff x="2466165" y="2495324"/>
              <a:chExt cx="4233753" cy="477956"/>
            </a:xfrm>
          </p:grpSpPr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596F50FE-B384-4CBF-B3B6-132A6A029713}"/>
                  </a:ext>
                </a:extLst>
              </p:cNvPr>
              <p:cNvCxnSpPr>
                <a:cxnSpLocks/>
                <a:stCxn id="66" idx="6"/>
                <a:endCxn id="64" idx="1"/>
              </p:cNvCxnSpPr>
              <p:nvPr/>
            </p:nvCxnSpPr>
            <p:spPr>
              <a:xfrm flipV="1">
                <a:off x="2702226" y="2495324"/>
                <a:ext cx="3997692" cy="36387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Circle: Hollow 65">
                <a:extLst>
                  <a:ext uri="{FF2B5EF4-FFF2-40B4-BE49-F238E27FC236}">
                    <a16:creationId xmlns:a16="http://schemas.microsoft.com/office/drawing/2014/main" id="{A0B56AAA-7AF1-497E-BD2C-54597A4AA418}"/>
                  </a:ext>
                </a:extLst>
              </p:cNvPr>
              <p:cNvSpPr/>
              <p:nvPr/>
            </p:nvSpPr>
            <p:spPr>
              <a:xfrm>
                <a:off x="2466165" y="2745123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A9B1F03-3906-46F7-A955-48ABE047E611}"/>
                </a:ext>
              </a:extLst>
            </p:cNvPr>
            <p:cNvSpPr/>
            <p:nvPr/>
          </p:nvSpPr>
          <p:spPr>
            <a:xfrm>
              <a:off x="6645387" y="2284387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Frequency up to 168 MHz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A4908C-F843-43BC-9BCD-3E22725BDB8C}"/>
              </a:ext>
            </a:extLst>
          </p:cNvPr>
          <p:cNvGrpSpPr/>
          <p:nvPr/>
        </p:nvGrpSpPr>
        <p:grpSpPr>
          <a:xfrm>
            <a:off x="1515737" y="9878906"/>
            <a:ext cx="6857447" cy="1006130"/>
            <a:chOff x="1655562" y="2326685"/>
            <a:chExt cx="6857447" cy="10061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BCF076-54DE-409B-9CF7-1D5F9AA4A491}"/>
                </a:ext>
              </a:extLst>
            </p:cNvPr>
            <p:cNvGrpSpPr/>
            <p:nvPr/>
          </p:nvGrpSpPr>
          <p:grpSpPr>
            <a:xfrm>
              <a:off x="1655562" y="2326685"/>
              <a:ext cx="4903038" cy="764780"/>
              <a:chOff x="1710093" y="2296272"/>
              <a:chExt cx="4903038" cy="764780"/>
            </a:xfrm>
          </p:grpSpPr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78CB0046-3EF1-42CB-8B1B-2C46C608EACE}"/>
                  </a:ext>
                </a:extLst>
              </p:cNvPr>
              <p:cNvCxnSpPr>
                <a:cxnSpLocks/>
                <a:stCxn id="87" idx="6"/>
                <a:endCxn id="75" idx="1"/>
              </p:cNvCxnSpPr>
              <p:nvPr/>
            </p:nvCxnSpPr>
            <p:spPr>
              <a:xfrm>
                <a:off x="1946154" y="2410351"/>
                <a:ext cx="4666977" cy="65070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Circle: Hollow 86">
                <a:extLst>
                  <a:ext uri="{FF2B5EF4-FFF2-40B4-BE49-F238E27FC236}">
                    <a16:creationId xmlns:a16="http://schemas.microsoft.com/office/drawing/2014/main" id="{13691C4F-402F-4EB9-B870-C7C886652BB7}"/>
                  </a:ext>
                </a:extLst>
              </p:cNvPr>
              <p:cNvSpPr/>
              <p:nvPr/>
            </p:nvSpPr>
            <p:spPr>
              <a:xfrm>
                <a:off x="1710093" y="2296272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E4D9785-5A25-4BC3-9118-6C9851FBF7EC}"/>
                </a:ext>
              </a:extLst>
            </p:cNvPr>
            <p:cNvSpPr/>
            <p:nvPr/>
          </p:nvSpPr>
          <p:spPr>
            <a:xfrm>
              <a:off x="6558600" y="2850115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 to 3 × I2C interfaces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8227D5-F40C-41F5-A546-0E858D08FE0B}"/>
              </a:ext>
            </a:extLst>
          </p:cNvPr>
          <p:cNvGrpSpPr/>
          <p:nvPr/>
        </p:nvGrpSpPr>
        <p:grpSpPr>
          <a:xfrm>
            <a:off x="2046834" y="9634814"/>
            <a:ext cx="6294893" cy="599520"/>
            <a:chOff x="2446947" y="2778343"/>
            <a:chExt cx="6294893" cy="59952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68AA32D-7F15-469D-86E4-E162FFC8A0BF}"/>
                </a:ext>
              </a:extLst>
            </p:cNvPr>
            <p:cNvGrpSpPr/>
            <p:nvPr/>
          </p:nvGrpSpPr>
          <p:grpSpPr>
            <a:xfrm>
              <a:off x="2446947" y="2778343"/>
              <a:ext cx="4340484" cy="358170"/>
              <a:chOff x="2501478" y="2747930"/>
              <a:chExt cx="4340484" cy="358170"/>
            </a:xfrm>
          </p:grpSpPr>
          <p:cxnSp>
            <p:nvCxnSpPr>
              <p:cNvPr id="91" name="Connector: Elbow 90">
                <a:extLst>
                  <a:ext uri="{FF2B5EF4-FFF2-40B4-BE49-F238E27FC236}">
                    <a16:creationId xmlns:a16="http://schemas.microsoft.com/office/drawing/2014/main" id="{D3737DAD-A104-4BCB-B12E-B25B258AD968}"/>
                  </a:ext>
                </a:extLst>
              </p:cNvPr>
              <p:cNvCxnSpPr>
                <a:cxnSpLocks/>
                <a:stCxn id="92" idx="6"/>
                <a:endCxn id="90" idx="1"/>
              </p:cNvCxnSpPr>
              <p:nvPr/>
            </p:nvCxnSpPr>
            <p:spPr>
              <a:xfrm>
                <a:off x="2737539" y="2862009"/>
                <a:ext cx="4104423" cy="24409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7D5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Circle: Hollow 91">
                <a:extLst>
                  <a:ext uri="{FF2B5EF4-FFF2-40B4-BE49-F238E27FC236}">
                    <a16:creationId xmlns:a16="http://schemas.microsoft.com/office/drawing/2014/main" id="{87D66D62-7C97-4560-83A6-246F6B02C911}"/>
                  </a:ext>
                </a:extLst>
              </p:cNvPr>
              <p:cNvSpPr/>
              <p:nvPr/>
            </p:nvSpPr>
            <p:spPr>
              <a:xfrm>
                <a:off x="2501478" y="2747930"/>
                <a:ext cx="236061" cy="228157"/>
              </a:xfrm>
              <a:prstGeom prst="donut">
                <a:avLst>
                  <a:gd name="adj" fmla="val 14357"/>
                </a:avLst>
              </a:prstGeom>
              <a:solidFill>
                <a:srgbClr val="7D5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A1C6FE6-ECC6-40EC-A646-4BAE2E1DEDD6}"/>
                </a:ext>
              </a:extLst>
            </p:cNvPr>
            <p:cNvSpPr/>
            <p:nvPr/>
          </p:nvSpPr>
          <p:spPr>
            <a:xfrm>
              <a:off x="6787431" y="2895163"/>
              <a:ext cx="1954409" cy="48270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7D5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 to 140 I/O ports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6242A32-8B69-4F3B-A388-F095E41BB1F3}"/>
              </a:ext>
            </a:extLst>
          </p:cNvPr>
          <p:cNvSpPr txBox="1"/>
          <p:nvPr/>
        </p:nvSpPr>
        <p:spPr>
          <a:xfrm>
            <a:off x="1118715" y="10885036"/>
            <a:ext cx="25388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Arm</a:t>
            </a:r>
            <a:r>
              <a:rPr lang="fr-CA" b="0" i="0" baseline="3000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 32-bit Cortex</a:t>
            </a:r>
            <a:r>
              <a:rPr lang="fr-CA" b="0" i="0" baseline="3000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®</a:t>
            </a:r>
            <a:r>
              <a:rPr lang="fr-CA" b="0" i="0" dirty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-M4 CPU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8F2BB-9012-40EF-843D-D32B5856E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9748" y="-6486584"/>
            <a:ext cx="7402286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2389BC-8C5C-4FCF-AE52-C4165708EA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33" b="92917" l="10000" r="90000">
                        <a14:foregroundMark x1="36750" y1="93750" x2="53063" y2="92917"/>
                        <a14:foregroundMark x1="53063" y1="92917" x2="62813" y2="92917"/>
                        <a14:foregroundMark x1="62813" y1="92917" x2="59188" y2="90000"/>
                        <a14:foregroundMark x1="39875" y1="91250" x2="37188" y2="87333"/>
                        <a14:foregroundMark x1="38938" y1="89167" x2="51438" y2="73167"/>
                        <a14:foregroundMark x1="51438" y1="73167" x2="47750" y2="75000"/>
                        <a14:foregroundMark x1="46125" y1="71417" x2="45500" y2="83500"/>
                        <a14:foregroundMark x1="51812" y1="67250" x2="55875" y2="84583"/>
                        <a14:foregroundMark x1="39125" y1="91667" x2="45063" y2="91667"/>
                        <a14:foregroundMark x1="39438" y1="90250" x2="35938" y2="90250"/>
                        <a14:foregroundMark x1="54937" y1="10083" x2="45125" y2="10500"/>
                        <a14:foregroundMark x1="45125" y1="10500" x2="43938" y2="8833"/>
                        <a14:foregroundMark x1="63750" y1="89167" x2="64375" y2="91917"/>
                        <a14:foregroundMark x1="65438" y1="89417" x2="65438" y2="89583"/>
                        <a14:foregroundMark x1="65438" y1="89583" x2="65438" y2="89583"/>
                        <a14:foregroundMark x1="64500" y1="89583" x2="66250" y2="91250"/>
                        <a14:foregroundMark x1="43625" y1="91083" x2="48500" y2="92917"/>
                        <a14:foregroundMark x1="34250" y1="91250" x2="35813" y2="90000"/>
                        <a14:backgroundMark x1="35637" y1="90494" x2="36075" y2="90539"/>
                        <a14:backgroundMark x1="62375" y1="91420" x2="62848" y2="91309"/>
                      </a14:backgroundRemoval>
                    </a14:imgEffect>
                  </a14:imgLayer>
                </a14:imgProps>
              </a:ext>
            </a:extLst>
          </a:blip>
          <a:srcRect l="25214" t="2658" r="24410" b="4270"/>
          <a:stretch/>
        </p:blipFill>
        <p:spPr>
          <a:xfrm>
            <a:off x="3133340" y="1070699"/>
            <a:ext cx="2443101" cy="3385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D2715-EF84-4EB3-A486-291CB2254D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50" b="92750" l="10000" r="90000">
                        <a14:foregroundMark x1="55437" y1="8250" x2="48188" y2="8250"/>
                        <a14:foregroundMark x1="56375" y1="92750" x2="46188" y2="92750"/>
                      </a14:backgroundRemoval>
                    </a14:imgEffect>
                  </a14:imgLayer>
                </a14:imgProps>
              </a:ext>
            </a:extLst>
          </a:blip>
          <a:srcRect l="23960" r="21368"/>
          <a:stretch/>
        </p:blipFill>
        <p:spPr>
          <a:xfrm>
            <a:off x="6001652" y="899941"/>
            <a:ext cx="2666961" cy="36585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541FF7-08EA-4FC2-BF5B-7C15CC697ED5}"/>
              </a:ext>
            </a:extLst>
          </p:cNvPr>
          <p:cNvSpPr/>
          <p:nvPr/>
        </p:nvSpPr>
        <p:spPr>
          <a:xfrm>
            <a:off x="3057215" y="1020187"/>
            <a:ext cx="2556878" cy="3755620"/>
          </a:xfrm>
          <a:prstGeom prst="roundRect">
            <a:avLst>
              <a:gd name="adj" fmla="val 20255"/>
            </a:avLst>
          </a:prstGeom>
          <a:noFill/>
          <a:ln w="38100">
            <a:solidFill>
              <a:srgbClr val="7D5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84247FD0-A918-4A1A-822D-12FC70B3F920}"/>
              </a:ext>
            </a:extLst>
          </p:cNvPr>
          <p:cNvSpPr/>
          <p:nvPr/>
        </p:nvSpPr>
        <p:spPr>
          <a:xfrm>
            <a:off x="5993012" y="1021862"/>
            <a:ext cx="2556878" cy="3753945"/>
          </a:xfrm>
          <a:prstGeom prst="roundRect">
            <a:avLst>
              <a:gd name="adj" fmla="val 20255"/>
            </a:avLst>
          </a:prstGeom>
          <a:noFill/>
          <a:ln w="38100">
            <a:solidFill>
              <a:srgbClr val="7D5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FFDBA7-D2EF-4D20-9431-2755475BC276}"/>
              </a:ext>
            </a:extLst>
          </p:cNvPr>
          <p:cNvSpPr/>
          <p:nvPr/>
        </p:nvSpPr>
        <p:spPr>
          <a:xfrm>
            <a:off x="3657600" y="4568580"/>
            <a:ext cx="1366576" cy="331543"/>
          </a:xfrm>
          <a:prstGeom prst="roundRect">
            <a:avLst/>
          </a:prstGeom>
          <a:solidFill>
            <a:srgbClr val="7D5FFE"/>
          </a:solidFill>
          <a:ln>
            <a:solidFill>
              <a:srgbClr val="7D5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b="1" dirty="0">
                <a:solidFill>
                  <a:schemeClr val="bg2"/>
                </a:solidFill>
                <a:latin typeface="Asap"/>
              </a:rPr>
              <a:t>Front</a:t>
            </a:r>
            <a:endParaRPr lang="en-US" b="1" dirty="0">
              <a:solidFill>
                <a:schemeClr val="bg2"/>
              </a:solidFill>
              <a:latin typeface="Asap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A4457DE-350D-421A-8648-18AB2B0C185E}"/>
              </a:ext>
            </a:extLst>
          </p:cNvPr>
          <p:cNvSpPr/>
          <p:nvPr/>
        </p:nvSpPr>
        <p:spPr>
          <a:xfrm>
            <a:off x="6588163" y="4583706"/>
            <a:ext cx="1366576" cy="331543"/>
          </a:xfrm>
          <a:prstGeom prst="roundRect">
            <a:avLst/>
          </a:prstGeom>
          <a:solidFill>
            <a:srgbClr val="7D5FFE"/>
          </a:solidFill>
          <a:ln>
            <a:solidFill>
              <a:srgbClr val="7D5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b="1" dirty="0">
                <a:solidFill>
                  <a:schemeClr val="bg2"/>
                </a:solidFill>
                <a:latin typeface="Asap"/>
              </a:rPr>
              <a:t>Back</a:t>
            </a:r>
            <a:endParaRPr lang="en-US" sz="1800" b="1" dirty="0">
              <a:solidFill>
                <a:schemeClr val="bg2"/>
              </a:solidFill>
              <a:latin typeface="Asap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2E3283-1854-4F43-9695-49B346B99729}"/>
              </a:ext>
            </a:extLst>
          </p:cNvPr>
          <p:cNvSpPr txBox="1"/>
          <p:nvPr/>
        </p:nvSpPr>
        <p:spPr>
          <a:xfrm>
            <a:off x="745491" y="4301854"/>
            <a:ext cx="1403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0" dirty="0">
                <a:solidFill>
                  <a:schemeClr val="bg1"/>
                </a:solidFill>
                <a:effectLst/>
                <a:latin typeface="Asap"/>
              </a:rPr>
              <a:t>$2 for 5 </a:t>
            </a:r>
            <a:r>
              <a:rPr lang="fr-CA" sz="1600" b="1" i="0" dirty="0" err="1">
                <a:solidFill>
                  <a:schemeClr val="bg1"/>
                </a:solidFill>
                <a:effectLst/>
                <a:latin typeface="Asap"/>
              </a:rPr>
              <a:t>PCBs</a:t>
            </a:r>
            <a:endParaRPr lang="en-US" sz="1600" b="1" dirty="0">
              <a:solidFill>
                <a:schemeClr val="bg1"/>
              </a:solidFill>
              <a:latin typeface="Asap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8532C4-8B8A-4DA2-9256-A5F51A1886A6}"/>
              </a:ext>
            </a:extLst>
          </p:cNvPr>
          <p:cNvSpPr/>
          <p:nvPr/>
        </p:nvSpPr>
        <p:spPr>
          <a:xfrm>
            <a:off x="718690" y="4253562"/>
            <a:ext cx="1604350" cy="5091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860;p19">
            <a:extLst>
              <a:ext uri="{FF2B5EF4-FFF2-40B4-BE49-F238E27FC236}">
                <a16:creationId xmlns:a16="http://schemas.microsoft.com/office/drawing/2014/main" id="{A2C97B85-3883-4636-812F-19A514557564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15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3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19753E-6 L -0.00399 -0.0910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4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7">
            <a:extLst>
              <a:ext uri="{FF2B5EF4-FFF2-40B4-BE49-F238E27FC236}">
                <a16:creationId xmlns:a16="http://schemas.microsoft.com/office/drawing/2014/main" id="{44924302-E98B-4D56-81AE-C3570CE90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02" y1="53488" x2="23256" y2="60698"/>
                        <a14:foregroundMark x1="31163" y1="48605" x2="16279" y2="55581"/>
                        <a14:foregroundMark x1="64651" y1="28837" x2="57907" y2="28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19981" r="19537" b="26139"/>
          <a:stretch/>
        </p:blipFill>
        <p:spPr>
          <a:xfrm rot="13656918" flipH="1">
            <a:off x="2778067" y="3717472"/>
            <a:ext cx="1334910" cy="1032885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5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-259370" y="1241852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366366" y="-1394849"/>
            <a:ext cx="2600812" cy="935887"/>
            <a:chOff x="540872" y="2377793"/>
            <a:chExt cx="2274316" cy="935887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540872" y="2690580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401804" y="-2204223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8855737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 rot="13446301"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603B2EF9-D838-4F0B-AC02-7F5BE9DEFDF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194DAB6-B746-4888-B87A-9DC7DE2EB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33" b="92917" l="10000" r="90000">
                        <a14:foregroundMark x1="36750" y1="93750" x2="53063" y2="92917"/>
                        <a14:foregroundMark x1="53063" y1="92917" x2="62813" y2="92917"/>
                        <a14:foregroundMark x1="62813" y1="92917" x2="59188" y2="90000"/>
                        <a14:foregroundMark x1="39875" y1="91250" x2="37188" y2="87333"/>
                        <a14:foregroundMark x1="38938" y1="89167" x2="51438" y2="73167"/>
                        <a14:foregroundMark x1="51438" y1="73167" x2="47750" y2="75000"/>
                        <a14:foregroundMark x1="46125" y1="71417" x2="45500" y2="83500"/>
                        <a14:foregroundMark x1="51812" y1="67250" x2="55875" y2="84583"/>
                        <a14:foregroundMark x1="39125" y1="91667" x2="45063" y2="91667"/>
                        <a14:foregroundMark x1="39438" y1="90250" x2="35938" y2="90250"/>
                        <a14:foregroundMark x1="54937" y1="10083" x2="45125" y2="10500"/>
                        <a14:foregroundMark x1="45125" y1="10500" x2="43938" y2="8833"/>
                        <a14:foregroundMark x1="63750" y1="89167" x2="64375" y2="91917"/>
                        <a14:foregroundMark x1="65438" y1="89417" x2="65438" y2="89583"/>
                        <a14:foregroundMark x1="65438" y1="89583" x2="65438" y2="89583"/>
                        <a14:foregroundMark x1="64500" y1="89583" x2="66250" y2="91250"/>
                        <a14:foregroundMark x1="43625" y1="91083" x2="48500" y2="92917"/>
                        <a14:foregroundMark x1="34250" y1="91250" x2="35813" y2="90000"/>
                        <a14:backgroundMark x1="35637" y1="90494" x2="36075" y2="90539"/>
                        <a14:backgroundMark x1="62375" y1="91420" x2="62848" y2="91309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5214" t="2658" r="24410" b="4270"/>
          <a:stretch/>
        </p:blipFill>
        <p:spPr>
          <a:xfrm rot="5400000">
            <a:off x="3558434" y="-114805"/>
            <a:ext cx="4357529" cy="60380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B9AEE5-1637-472C-8695-40587EFFFEBE}"/>
              </a:ext>
            </a:extLst>
          </p:cNvPr>
          <p:cNvGrpSpPr/>
          <p:nvPr/>
        </p:nvGrpSpPr>
        <p:grpSpPr>
          <a:xfrm>
            <a:off x="153007" y="2395070"/>
            <a:ext cx="2895487" cy="1866700"/>
            <a:chOff x="153007" y="2395070"/>
            <a:chExt cx="2895487" cy="18667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B27CD8-6B5C-4801-9C03-7DA63C3BD74B}"/>
                </a:ext>
              </a:extLst>
            </p:cNvPr>
            <p:cNvGrpSpPr/>
            <p:nvPr/>
          </p:nvGrpSpPr>
          <p:grpSpPr>
            <a:xfrm>
              <a:off x="153007" y="2395070"/>
              <a:ext cx="2136975" cy="1866700"/>
              <a:chOff x="573088" y="2793583"/>
              <a:chExt cx="2136975" cy="18667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9B5BAA6-53A7-4E95-955B-A5E79034BA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9844" b="82344" l="15000" r="72813">
                            <a14:foregroundMark x1="63594" y1="44375" x2="62500" y2="71719"/>
                            <a14:foregroundMark x1="68750" y1="41875" x2="72813" y2="71563"/>
                            <a14:foregroundMark x1="72813" y1="71563" x2="72813" y2="71563"/>
                            <a14:foregroundMark x1="67344" y1="79063" x2="53906" y2="81250"/>
                            <a14:foregroundMark x1="40781" y1="34844" x2="35156" y2="34531"/>
                            <a14:foregroundMark x1="35156" y1="32344" x2="31719" y2="34531"/>
                            <a14:foregroundMark x1="31719" y1="34531" x2="27187" y2="41250"/>
                            <a14:foregroundMark x1="22031" y1="50469" x2="15000" y2="73281"/>
                            <a14:foregroundMark x1="42188" y1="80938" x2="39375" y2="82344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21" t="23905" r="22232" b="16529"/>
              <a:stretch/>
            </p:blipFill>
            <p:spPr>
              <a:xfrm flipH="1">
                <a:off x="724378" y="2793583"/>
                <a:ext cx="1985685" cy="177207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F4E6DA6-F1F4-4F70-80DB-288057735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9844" b="82344" l="15000" r="72813">
                            <a14:foregroundMark x1="63594" y1="44375" x2="62500" y2="71719"/>
                            <a14:foregroundMark x1="68750" y1="41875" x2="72813" y2="71563"/>
                            <a14:foregroundMark x1="72813" y1="71563" x2="72813" y2="71563"/>
                            <a14:foregroundMark x1="67344" y1="79063" x2="53906" y2="81250"/>
                            <a14:foregroundMark x1="40781" y1="34844" x2="35156" y2="34531"/>
                            <a14:foregroundMark x1="35156" y1="32344" x2="31719" y2="34531"/>
                            <a14:foregroundMark x1="31719" y1="34531" x2="27187" y2="41250"/>
                            <a14:foregroundMark x1="22031" y1="50469" x2="15000" y2="73281"/>
                            <a14:foregroundMark x1="42188" y1="80938" x2="39375" y2="82344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21" t="23905" r="22232" b="16529"/>
              <a:stretch/>
            </p:blipFill>
            <p:spPr>
              <a:xfrm flipH="1">
                <a:off x="573088" y="2888211"/>
                <a:ext cx="2017712" cy="1772072"/>
              </a:xfrm>
              <a:prstGeom prst="rect">
                <a:avLst/>
              </a:prstGeom>
            </p:spPr>
          </p:pic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5E718695-8FF4-42EF-87F9-ED3213ECE2A5}"/>
                </a:ext>
              </a:extLst>
            </p:cNvPr>
            <p:cNvCxnSpPr>
              <a:cxnSpLocks/>
            </p:cNvCxnSpPr>
            <p:nvPr/>
          </p:nvCxnSpPr>
          <p:spPr>
            <a:xfrm>
              <a:off x="2170719" y="3887795"/>
              <a:ext cx="877775" cy="1269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C46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A0551087-C645-47C9-AB21-C40D1F41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1337" y="3838230"/>
              <a:ext cx="1127157" cy="2088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1208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A55B96D-B217-44BA-862B-AD5322414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14" b="81286" l="15429" r="82429">
                        <a14:foregroundMark x1="34286" y1="49286" x2="15857" y2="62286"/>
                        <a14:foregroundMark x1="15857" y1="62286" x2="15429" y2="62857"/>
                        <a14:foregroundMark x1="25714" y1="43571" x2="41286" y2="48143"/>
                        <a14:foregroundMark x1="72429" y1="48000" x2="76857" y2="75143"/>
                        <a14:foregroundMark x1="76857" y1="75143" x2="76857" y2="75143"/>
                        <a14:foregroundMark x1="81571" y1="50286" x2="82571" y2="71571"/>
                        <a14:foregroundMark x1="80000" y1="45857" x2="58429" y2="44429"/>
                        <a14:foregroundMark x1="34571" y1="42286" x2="27143" y2="43286"/>
                        <a14:foregroundMark x1="18857" y1="48714" x2="18857" y2="55714"/>
                        <a14:foregroundMark x1="16714" y1="52857" x2="23714" y2="43000"/>
                        <a14:foregroundMark x1="23714" y1="43000" x2="25857" y2="42857"/>
                        <a14:foregroundMark x1="32857" y1="41429" x2="45143" y2="44000"/>
                        <a14:foregroundMark x1="58714" y1="79714" x2="68429" y2="79286"/>
                        <a14:foregroundMark x1="69143" y1="68571" x2="64286" y2="79571"/>
                        <a14:foregroundMark x1="51857" y1="44857" x2="51857" y2="40714"/>
                      </a14:backgroundRemoval>
                    </a14:imgEffect>
                  </a14:imgLayer>
                </a14:imgProps>
              </a:ext>
            </a:extLst>
          </a:blip>
          <a:srcRect l="16277" t="40730" r="16081" b="14104"/>
          <a:stretch/>
        </p:blipFill>
        <p:spPr>
          <a:xfrm>
            <a:off x="6363803" y="4244455"/>
            <a:ext cx="912896" cy="6095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70285DC-F79F-4119-958E-E789310B70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14" b="81286" l="15429" r="82429">
                        <a14:foregroundMark x1="34286" y1="49286" x2="15857" y2="62286"/>
                        <a14:foregroundMark x1="15857" y1="62286" x2="15429" y2="62857"/>
                        <a14:foregroundMark x1="25714" y1="43571" x2="41286" y2="48143"/>
                        <a14:foregroundMark x1="72429" y1="48000" x2="76857" y2="75143"/>
                        <a14:foregroundMark x1="76857" y1="75143" x2="76857" y2="75143"/>
                        <a14:foregroundMark x1="81571" y1="50286" x2="82571" y2="71571"/>
                        <a14:foregroundMark x1="80000" y1="45857" x2="58429" y2="44429"/>
                        <a14:foregroundMark x1="34571" y1="42286" x2="27143" y2="43286"/>
                        <a14:foregroundMark x1="18857" y1="48714" x2="18857" y2="55714"/>
                        <a14:foregroundMark x1="16714" y1="52857" x2="23714" y2="43000"/>
                        <a14:foregroundMark x1="23714" y1="43000" x2="25857" y2="42857"/>
                        <a14:foregroundMark x1="32857" y1="41429" x2="45143" y2="44000"/>
                        <a14:foregroundMark x1="58714" y1="79714" x2="68429" y2="79286"/>
                        <a14:foregroundMark x1="69143" y1="68571" x2="64286" y2="79571"/>
                        <a14:foregroundMark x1="51857" y1="44857" x2="51857" y2="40714"/>
                      </a14:backgroundRemoval>
                    </a14:imgEffect>
                  </a14:imgLayer>
                </a14:imgProps>
              </a:ext>
            </a:extLst>
          </a:blip>
          <a:srcRect l="16277" t="40730" r="16081" b="14104"/>
          <a:stretch/>
        </p:blipFill>
        <p:spPr>
          <a:xfrm>
            <a:off x="6363803" y="981675"/>
            <a:ext cx="912896" cy="6095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420742F-D868-49C2-9683-B2D48B65F7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14" b="81286" l="15429" r="82429">
                        <a14:foregroundMark x1="34286" y1="49286" x2="15857" y2="62286"/>
                        <a14:foregroundMark x1="15857" y1="62286" x2="15429" y2="62857"/>
                        <a14:foregroundMark x1="25714" y1="43571" x2="41286" y2="48143"/>
                        <a14:foregroundMark x1="72429" y1="48000" x2="76857" y2="75143"/>
                        <a14:foregroundMark x1="76857" y1="75143" x2="76857" y2="75143"/>
                        <a14:foregroundMark x1="81571" y1="50286" x2="82571" y2="71571"/>
                        <a14:foregroundMark x1="80000" y1="45857" x2="58429" y2="44429"/>
                        <a14:foregroundMark x1="34571" y1="42286" x2="27143" y2="43286"/>
                        <a14:foregroundMark x1="18857" y1="48714" x2="18857" y2="55714"/>
                        <a14:foregroundMark x1="16714" y1="52857" x2="23714" y2="43000"/>
                        <a14:foregroundMark x1="23714" y1="43000" x2="25857" y2="42857"/>
                        <a14:foregroundMark x1="32857" y1="41429" x2="45143" y2="44000"/>
                        <a14:foregroundMark x1="58714" y1="79714" x2="68429" y2="79286"/>
                        <a14:foregroundMark x1="69143" y1="68571" x2="64286" y2="79571"/>
                        <a14:foregroundMark x1="51857" y1="44857" x2="51857" y2="40714"/>
                      </a14:backgroundRemoval>
                    </a14:imgEffect>
                  </a14:imgLayer>
                </a14:imgProps>
              </a:ext>
            </a:extLst>
          </a:blip>
          <a:srcRect l="16277" t="40730" r="16081" b="14104"/>
          <a:stretch/>
        </p:blipFill>
        <p:spPr>
          <a:xfrm rot="3731489">
            <a:off x="7547712" y="3099448"/>
            <a:ext cx="912896" cy="60956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53089EC-DB34-47F4-908F-A3FCE73EE8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14" b="81286" l="15429" r="82429">
                        <a14:foregroundMark x1="34286" y1="49286" x2="15857" y2="62286"/>
                        <a14:foregroundMark x1="15857" y1="62286" x2="15429" y2="62857"/>
                        <a14:foregroundMark x1="25714" y1="43571" x2="41286" y2="48143"/>
                        <a14:foregroundMark x1="72429" y1="48000" x2="76857" y2="75143"/>
                        <a14:foregroundMark x1="76857" y1="75143" x2="76857" y2="75143"/>
                        <a14:foregroundMark x1="81571" y1="50286" x2="82571" y2="71571"/>
                        <a14:foregroundMark x1="80000" y1="45857" x2="58429" y2="44429"/>
                        <a14:foregroundMark x1="34571" y1="42286" x2="27143" y2="43286"/>
                        <a14:foregroundMark x1="18857" y1="48714" x2="18857" y2="55714"/>
                        <a14:foregroundMark x1="16714" y1="52857" x2="23714" y2="43000"/>
                        <a14:foregroundMark x1="23714" y1="43000" x2="25857" y2="42857"/>
                        <a14:foregroundMark x1="32857" y1="41429" x2="45143" y2="44000"/>
                        <a14:foregroundMark x1="58714" y1="79714" x2="68429" y2="79286"/>
                        <a14:foregroundMark x1="69143" y1="68571" x2="64286" y2="79571"/>
                        <a14:foregroundMark x1="51857" y1="44857" x2="51857" y2="40714"/>
                      </a14:backgroundRemoval>
                    </a14:imgEffect>
                  </a14:imgLayer>
                </a14:imgProps>
              </a:ext>
            </a:extLst>
          </a:blip>
          <a:srcRect l="16277" t="40730" r="16081" b="14104"/>
          <a:stretch/>
        </p:blipFill>
        <p:spPr>
          <a:xfrm rot="17837179">
            <a:off x="7559303" y="2047387"/>
            <a:ext cx="912896" cy="609567"/>
          </a:xfrm>
          <a:prstGeom prst="rect">
            <a:avLst/>
          </a:prstGeom>
        </p:spPr>
      </p:pic>
      <p:pic>
        <p:nvPicPr>
          <p:cNvPr id="1028" name="Picture 4" descr="STM32F405RGT6TR STMicroelectronics - Microcontrollers - Distributors, Price  Comparison, and Datasheets | Octopart component search">
            <a:extLst>
              <a:ext uri="{FF2B5EF4-FFF2-40B4-BE49-F238E27FC236}">
                <a16:creationId xmlns:a16="http://schemas.microsoft.com/office/drawing/2014/main" id="{E58C7621-894D-48A2-8376-46F229186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163" b="92011" l="7207" r="92793">
                        <a14:foregroundMark x1="14189" y1="71074" x2="10811" y2="20937"/>
                        <a14:foregroundMark x1="24775" y1="87603" x2="80856" y2="83747"/>
                        <a14:foregroundMark x1="80856" y1="83747" x2="84685" y2="83747"/>
                        <a14:foregroundMark x1="86937" y1="22039" x2="92793" y2="75758"/>
                        <a14:foregroundMark x1="15766" y1="8540" x2="31306" y2="8540"/>
                        <a14:foregroundMark x1="31306" y1="8540" x2="59685" y2="11295"/>
                        <a14:foregroundMark x1="59685" y1="11295" x2="73649" y2="8815"/>
                        <a14:foregroundMark x1="73649" y1="8815" x2="75450" y2="8815"/>
                        <a14:foregroundMark x1="72297" y1="7438" x2="17342" y2="7438"/>
                        <a14:foregroundMark x1="7432" y1="22590" x2="7883" y2="51791"/>
                        <a14:foregroundMark x1="55631" y1="88430" x2="79955" y2="920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11"/>
          <a:stretch/>
        </p:blipFill>
        <p:spPr bwMode="auto">
          <a:xfrm>
            <a:off x="4809221" y="2234294"/>
            <a:ext cx="1665542" cy="1317965"/>
          </a:xfrm>
          <a:prstGeom prst="rect">
            <a:avLst/>
          </a:prstGeom>
          <a:noFill/>
          <a:scene3d>
            <a:camera prst="orthographicFront">
              <a:rot lat="21527030" lon="21353735" rev="2142779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V8836EVM Texas Instruments - Datasheet PDF &amp; Technical Specs">
            <a:extLst>
              <a:ext uri="{FF2B5EF4-FFF2-40B4-BE49-F238E27FC236}">
                <a16:creationId xmlns:a16="http://schemas.microsoft.com/office/drawing/2014/main" id="{1E8554A4-7DC2-4B3B-80C5-17CB6633C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18213" y1="45000" x2="19588" y2="45000"/>
                        <a14:foregroundMark x1="73196" y1="44500" x2="38832" y2="32500"/>
                        <a14:foregroundMark x1="38832" y1="32500" x2="76289" y2="45500"/>
                        <a14:foregroundMark x1="62887" y1="37000" x2="30584" y2="24000"/>
                        <a14:foregroundMark x1="30584" y1="24000" x2="29210" y2="22000"/>
                        <a14:foregroundMark x1="27491" y1="31500" x2="43643" y2="41500"/>
                        <a14:foregroundMark x1="27148" y1="35000" x2="26804" y2="28500"/>
                        <a14:foregroundMark x1="18557" y1="38000" x2="18557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1648" r="10924" b="9165"/>
          <a:stretch/>
        </p:blipFill>
        <p:spPr bwMode="auto">
          <a:xfrm rot="4353746">
            <a:off x="3790012" y="2695885"/>
            <a:ext cx="603235" cy="394780"/>
          </a:xfrm>
          <a:prstGeom prst="rect">
            <a:avLst/>
          </a:prstGeom>
          <a:noFill/>
          <a:scene3d>
            <a:camera prst="orthographicFront">
              <a:rot lat="600001" lon="21599996" rev="2159999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611AD54-2FF8-4621-9753-8472AA540F5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250" b="92750" l="10000" r="90000">
                        <a14:foregroundMark x1="55437" y1="8250" x2="48188" y2="8250"/>
                        <a14:foregroundMark x1="56375" y1="92750" x2="46188" y2="92750"/>
                      </a14:backgroundRemoval>
                    </a14:imgEffect>
                  </a14:imgLayer>
                </a14:imgProps>
              </a:ext>
            </a:extLst>
          </a:blip>
          <a:srcRect l="23960" r="21368"/>
          <a:stretch/>
        </p:blipFill>
        <p:spPr>
          <a:xfrm rot="5400000">
            <a:off x="3603386" y="-5801617"/>
            <a:ext cx="4672036" cy="6409193"/>
          </a:xfrm>
          <a:prstGeom prst="rect">
            <a:avLst/>
          </a:prstGeom>
        </p:spPr>
      </p:pic>
      <p:sp>
        <p:nvSpPr>
          <p:cNvPr id="62" name="Google Shape;860;p19">
            <a:extLst>
              <a:ext uri="{FF2B5EF4-FFF2-40B4-BE49-F238E27FC236}">
                <a16:creationId xmlns:a16="http://schemas.microsoft.com/office/drawing/2014/main" id="{BD90A31A-6A5A-4BE5-BE9B-4DE386415C4F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16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7" name="Google Shape;977;p52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8" name="Google Shape;978;p52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9" name="Google Shape;979;p52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B28518D-AA0A-4BCB-ACFA-5F579DAE6D4E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005;p53">
            <a:extLst>
              <a:ext uri="{FF2B5EF4-FFF2-40B4-BE49-F238E27FC236}">
                <a16:creationId xmlns:a16="http://schemas.microsoft.com/office/drawing/2014/main" id="{CD68C712-305F-486B-9CF3-D044B372499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DE359B-43AD-4A79-8790-6B7AAC82B3C9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C48C6EB-D307-4A77-81B9-5A808005B9E6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005;p53">
            <a:extLst>
              <a:ext uri="{FF2B5EF4-FFF2-40B4-BE49-F238E27FC236}">
                <a16:creationId xmlns:a16="http://schemas.microsoft.com/office/drawing/2014/main" id="{912BB494-FEC6-4BAD-999E-7B670A0F1DA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BA4BF2D-E8B1-4A6A-B876-0AEF008C7B70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8F42A8D-682F-4075-911E-2027B0D6813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5;p53">
            <a:extLst>
              <a:ext uri="{FF2B5EF4-FFF2-40B4-BE49-F238E27FC236}">
                <a16:creationId xmlns:a16="http://schemas.microsoft.com/office/drawing/2014/main" id="{4A1C2290-1661-4904-8B83-03F842C600FD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43E1DF-8ABE-4030-B222-D7D7DCD7782C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01D5421-236B-4FEA-8662-F702557C06B5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97;p41">
            <a:extLst>
              <a:ext uri="{FF2B5EF4-FFF2-40B4-BE49-F238E27FC236}">
                <a16:creationId xmlns:a16="http://schemas.microsoft.com/office/drawing/2014/main" id="{5D6C2F2C-895D-461C-84B3-88D7BACF92ED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F734D3-53E9-4AF8-8AC6-A2632BAF61DE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4D1D66F-1DCA-4335-A860-C32829579A45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375;p39">
            <a:extLst>
              <a:ext uri="{FF2B5EF4-FFF2-40B4-BE49-F238E27FC236}">
                <a16:creationId xmlns:a16="http://schemas.microsoft.com/office/drawing/2014/main" id="{6BA231B6-4D55-48AF-91AB-20C5DDCBC1E6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CDCDCD"/>
          </a:solidFill>
          <a:ln>
            <a:solidFill>
              <a:srgbClr val="CDCDC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A635741-05A0-49EB-B620-32BA8EBAF022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87B8B3-D6F0-4489-B764-FAA47C1CABF6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CDCDCD"/>
          </a:solidFill>
          <a:ln>
            <a:solidFill>
              <a:srgbClr val="CDCDC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FF36E4-848B-4E12-B271-1B466F39BBD2}"/>
              </a:ext>
            </a:extLst>
          </p:cNvPr>
          <p:cNvSpPr txBox="1"/>
          <p:nvPr/>
        </p:nvSpPr>
        <p:spPr>
          <a:xfrm>
            <a:off x="561575" y="1602254"/>
            <a:ext cx="8020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6000" b="1" dirty="0">
                <a:solidFill>
                  <a:schemeClr val="tx1"/>
                </a:solidFill>
                <a:latin typeface="Modern Love" panose="04090805081005020601" pitchFamily="82" charset="0"/>
              </a:rPr>
              <a:t>Merci Pour Votre Attention </a:t>
            </a:r>
            <a:endParaRPr lang="en-US" sz="6000" dirty="0">
              <a:solidFill>
                <a:schemeClr val="tx1"/>
              </a:solidFill>
              <a:latin typeface="Modern Love" panose="04090805081005020601" pitchFamily="82" charset="0"/>
            </a:endParaRPr>
          </a:p>
        </p:txBody>
      </p:sp>
      <p:grpSp>
        <p:nvGrpSpPr>
          <p:cNvPr id="48" name="Google Shape;14314;p106">
            <a:extLst>
              <a:ext uri="{FF2B5EF4-FFF2-40B4-BE49-F238E27FC236}">
                <a16:creationId xmlns:a16="http://schemas.microsoft.com/office/drawing/2014/main" id="{7126D593-2B0F-4AEA-BF2E-96E51042C679}"/>
              </a:ext>
            </a:extLst>
          </p:cNvPr>
          <p:cNvGrpSpPr/>
          <p:nvPr/>
        </p:nvGrpSpPr>
        <p:grpSpPr>
          <a:xfrm>
            <a:off x="4983125" y="106768"/>
            <a:ext cx="293914" cy="293307"/>
            <a:chOff x="7990840" y="2435226"/>
            <a:chExt cx="354363" cy="353631"/>
          </a:xfrm>
          <a:solidFill>
            <a:srgbClr val="67696B"/>
          </a:solidFill>
        </p:grpSpPr>
        <p:sp>
          <p:nvSpPr>
            <p:cNvPr id="49" name="Google Shape;14315;p106">
              <a:extLst>
                <a:ext uri="{FF2B5EF4-FFF2-40B4-BE49-F238E27FC236}">
                  <a16:creationId xmlns:a16="http://schemas.microsoft.com/office/drawing/2014/main" id="{DA5DE78E-3E11-4218-9236-6E5EB0DB71F9}"/>
                </a:ext>
              </a:extLst>
            </p:cNvPr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4316;p106">
              <a:extLst>
                <a:ext uri="{FF2B5EF4-FFF2-40B4-BE49-F238E27FC236}">
                  <a16:creationId xmlns:a16="http://schemas.microsoft.com/office/drawing/2014/main" id="{D65686F8-36B4-4259-B0E7-E955173E87C7}"/>
                </a:ext>
              </a:extLst>
            </p:cNvPr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4317;p106">
              <a:extLst>
                <a:ext uri="{FF2B5EF4-FFF2-40B4-BE49-F238E27FC236}">
                  <a16:creationId xmlns:a16="http://schemas.microsoft.com/office/drawing/2014/main" id="{067B96D1-A363-46BB-9475-8FEF924DE7EB}"/>
                </a:ext>
              </a:extLst>
            </p:cNvPr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4469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78A1E7EF-7081-41B9-A024-FF468A3A8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752" l="9625" r="93000">
                        <a14:foregroundMark x1="10875" y1="57521" x2="9625" y2="65620"/>
                        <a14:foregroundMark x1="91125" y1="49752" x2="93000" y2="56694"/>
                      </a14:backgroundRemoval>
                    </a14:imgEffect>
                  </a14:imgLayer>
                </a14:imgProps>
              </a:ext>
            </a:extLst>
          </a:blip>
          <a:srcRect l="4910" t="8319" r="4962" b="9376"/>
          <a:stretch/>
        </p:blipFill>
        <p:spPr>
          <a:xfrm>
            <a:off x="6817220" y="346957"/>
            <a:ext cx="1958520" cy="1352570"/>
          </a:xfrm>
          <a:prstGeom prst="rect">
            <a:avLst/>
          </a:prstGeom>
        </p:spPr>
      </p:pic>
      <p:sp>
        <p:nvSpPr>
          <p:cNvPr id="990" name="Google Shape;99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603522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Les Composantes de </a:t>
            </a:r>
            <a:r>
              <a:rPr lang="fr-CA" b="1" dirty="0">
                <a:solidFill>
                  <a:srgbClr val="7D5FFE"/>
                </a:solidFill>
              </a:rPr>
              <a:t>ROBOT</a:t>
            </a:r>
            <a:endParaRPr b="1" dirty="0">
              <a:solidFill>
                <a:srgbClr val="7D5FFE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EF507A-8128-4251-9412-86A523210F80}"/>
              </a:ext>
            </a:extLst>
          </p:cNvPr>
          <p:cNvGrpSpPr/>
          <p:nvPr/>
        </p:nvGrpSpPr>
        <p:grpSpPr>
          <a:xfrm>
            <a:off x="288758" y="2184668"/>
            <a:ext cx="2659337" cy="910353"/>
            <a:chOff x="62923" y="1409226"/>
            <a:chExt cx="2752272" cy="910353"/>
          </a:xfrm>
        </p:grpSpPr>
        <p:sp>
          <p:nvSpPr>
            <p:cNvPr id="991" name="Google Shape;991;p53"/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992" name="Google Shape;992;p53"/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0D249C-768B-410B-85F8-181441F2F3D0}"/>
              </a:ext>
            </a:extLst>
          </p:cNvPr>
          <p:cNvGrpSpPr/>
          <p:nvPr/>
        </p:nvGrpSpPr>
        <p:grpSpPr>
          <a:xfrm>
            <a:off x="719988" y="3498971"/>
            <a:ext cx="2556878" cy="935669"/>
            <a:chOff x="579291" y="2377793"/>
            <a:chExt cx="2235897" cy="935669"/>
          </a:xfrm>
        </p:grpSpPr>
        <p:sp>
          <p:nvSpPr>
            <p:cNvPr id="995" name="Google Shape;995;p53"/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996" name="Google Shape;996;p53"/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21C42-99C3-4D50-9621-A3E7ECDD6BAE}"/>
              </a:ext>
            </a:extLst>
          </p:cNvPr>
          <p:cNvGrpSpPr/>
          <p:nvPr/>
        </p:nvGrpSpPr>
        <p:grpSpPr>
          <a:xfrm>
            <a:off x="4885399" y="1170145"/>
            <a:ext cx="2438123" cy="910353"/>
            <a:chOff x="6328887" y="1409226"/>
            <a:chExt cx="2438123" cy="910353"/>
          </a:xfrm>
        </p:grpSpPr>
        <p:sp>
          <p:nvSpPr>
            <p:cNvPr id="997" name="Google Shape;997;p53"/>
            <p:cNvSpPr txBox="1"/>
            <p:nvPr/>
          </p:nvSpPr>
          <p:spPr>
            <a:xfrm>
              <a:off x="6328887" y="1409226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998" name="Google Shape;998;p53"/>
            <p:cNvSpPr txBox="1"/>
            <p:nvPr/>
          </p:nvSpPr>
          <p:spPr>
            <a:xfrm>
              <a:off x="6328894" y="1696479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C07B2A-2542-4A5D-A5E8-A212E55CB338}"/>
              </a:ext>
            </a:extLst>
          </p:cNvPr>
          <p:cNvGrpSpPr/>
          <p:nvPr/>
        </p:nvGrpSpPr>
        <p:grpSpPr>
          <a:xfrm>
            <a:off x="5893891" y="3518179"/>
            <a:ext cx="2333849" cy="910352"/>
            <a:chOff x="6328887" y="3693162"/>
            <a:chExt cx="2333849" cy="910352"/>
          </a:xfrm>
        </p:grpSpPr>
        <p:sp>
          <p:nvSpPr>
            <p:cNvPr id="999" name="Google Shape;999;p53"/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000" name="Google Shape;1000;p53"/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69EB2-802C-47AC-A9C1-38EC41548D1F}"/>
              </a:ext>
            </a:extLst>
          </p:cNvPr>
          <p:cNvGrpSpPr/>
          <p:nvPr/>
        </p:nvGrpSpPr>
        <p:grpSpPr>
          <a:xfrm>
            <a:off x="6157126" y="1967924"/>
            <a:ext cx="2095206" cy="910352"/>
            <a:chOff x="6328888" y="2551194"/>
            <a:chExt cx="2095206" cy="910352"/>
          </a:xfrm>
        </p:grpSpPr>
        <p:sp>
          <p:nvSpPr>
            <p:cNvPr id="1001" name="Google Shape;1001;p53"/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002" name="Google Shape;1002;p53"/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5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523F73-958A-4AD0-A408-79EFA3942429}"/>
              </a:ext>
            </a:extLst>
          </p:cNvPr>
          <p:cNvGrpSpPr/>
          <p:nvPr/>
        </p:nvGrpSpPr>
        <p:grpSpPr>
          <a:xfrm>
            <a:off x="2913162" y="1228514"/>
            <a:ext cx="3224291" cy="3002998"/>
            <a:chOff x="2913162" y="1228514"/>
            <a:chExt cx="3224291" cy="3002998"/>
          </a:xfrm>
        </p:grpSpPr>
        <p:sp>
          <p:nvSpPr>
            <p:cNvPr id="984" name="Google Shape;984;p53"/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44B60-E3F1-4922-A398-EC72892FAE9D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31877-2022-4485-A2D8-E050EECB6232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003" name="Google Shape;1003;p53"/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5D29BC-885A-462C-B3AD-0A994513A8BF}"/>
                  </a:ext>
                </a:extLst>
              </p:cNvPr>
              <p:cNvSpPr txBox="1"/>
              <p:nvPr/>
            </p:nvSpPr>
            <p:spPr>
              <a:xfrm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DF36DF-ADD8-4053-95CE-7CEF9BA7B632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A7D174-024A-426E-9652-9AE86CB8835D}"/>
                </a:ext>
              </a:extLst>
            </p:cNvPr>
            <p:cNvSpPr txBox="1"/>
            <p:nvPr/>
          </p:nvSpPr>
          <p:spPr>
            <a:xfrm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CDFBFD-8E3D-4F42-8BCD-E86A1B1744CA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C6CF94-2D29-48F6-87B5-BBF81AEB1334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38" name="Google Shape;395;p41">
            <a:extLst>
              <a:ext uri="{FF2B5EF4-FFF2-40B4-BE49-F238E27FC236}">
                <a16:creationId xmlns:a16="http://schemas.microsoft.com/office/drawing/2014/main" id="{FB158830-EFF4-4506-8B8B-A52AF47B749B}"/>
              </a:ext>
            </a:extLst>
          </p:cNvPr>
          <p:cNvSpPr/>
          <p:nvPr/>
        </p:nvSpPr>
        <p:spPr>
          <a:xfrm>
            <a:off x="6456948" y="637828"/>
            <a:ext cx="162714" cy="4590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9DDC987-DDD1-4D83-8D75-4D6562A65E85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97;p41">
            <a:extLst>
              <a:ext uri="{FF2B5EF4-FFF2-40B4-BE49-F238E27FC236}">
                <a16:creationId xmlns:a16="http://schemas.microsoft.com/office/drawing/2014/main" id="{16468D5D-6EBE-453F-9236-961D86E5932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C1DD1C-7B33-4515-A43F-E6EABA0E0353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8D6368F-D71E-443B-8FC0-50BF9BE925B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75;p39">
            <a:extLst>
              <a:ext uri="{FF2B5EF4-FFF2-40B4-BE49-F238E27FC236}">
                <a16:creationId xmlns:a16="http://schemas.microsoft.com/office/drawing/2014/main" id="{E7000BA2-F2A5-45B2-B3C9-4F65A216A3E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D0FF57-C352-4100-A329-913336393FE2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CA4472-ED7F-4106-9A1B-4EDFCDA982B6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860;p19">
            <a:extLst>
              <a:ext uri="{FF2B5EF4-FFF2-40B4-BE49-F238E27FC236}">
                <a16:creationId xmlns:a16="http://schemas.microsoft.com/office/drawing/2014/main" id="{DC396359-FA48-CDF0-A7FD-E0911B64DBD1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2</a:t>
            </a:fld>
            <a:endParaRPr lang="en" dirty="0">
              <a:solidFill>
                <a:srgbClr val="7D5FF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88705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92;p41">
            <a:extLst>
              <a:ext uri="{FF2B5EF4-FFF2-40B4-BE49-F238E27FC236}">
                <a16:creationId xmlns:a16="http://schemas.microsoft.com/office/drawing/2014/main" id="{B6208B6E-CA69-4894-871A-51F8CA6CCC55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064CC578-7C4D-49BD-95C9-562CDF8439A8}"/>
              </a:ext>
            </a:extLst>
          </p:cNvPr>
          <p:cNvSpPr/>
          <p:nvPr/>
        </p:nvSpPr>
        <p:spPr>
          <a:xfrm>
            <a:off x="5258200" y="-2229599"/>
            <a:ext cx="1328858" cy="314555"/>
          </a:xfrm>
          <a:prstGeom prst="roundRect">
            <a:avLst>
              <a:gd name="adj" fmla="val 50000"/>
            </a:avLst>
          </a:prstGeom>
          <a:solidFill>
            <a:srgbClr val="7D5F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Asap"/>
              </a:rPr>
              <a:t>maintenance</a:t>
            </a:r>
            <a:endParaRPr lang="en-US" b="1" dirty="0">
              <a:solidFill>
                <a:schemeClr val="bg2"/>
              </a:solidFill>
              <a:latin typeface="Asap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566700" y="1309013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tx1"/>
                  </a:solidFill>
                  <a:latin typeface="Asap"/>
                  <a:sym typeface="Asap"/>
                </a:rPr>
                <a:t>Les norme de Robot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6587058" y="5941279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4309368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3173A8-BE55-4111-BE43-BCCAA6C5BF79}"/>
              </a:ext>
            </a:extLst>
          </p:cNvPr>
          <p:cNvGrpSpPr/>
          <p:nvPr/>
        </p:nvGrpSpPr>
        <p:grpSpPr>
          <a:xfrm>
            <a:off x="4878813" y="2640911"/>
            <a:ext cx="3850407" cy="916557"/>
            <a:chOff x="62923" y="1409226"/>
            <a:chExt cx="2752265" cy="916557"/>
          </a:xfrm>
        </p:grpSpPr>
        <p:sp>
          <p:nvSpPr>
            <p:cNvPr id="49" name="Google Shape;991;p53">
              <a:extLst>
                <a:ext uri="{FF2B5EF4-FFF2-40B4-BE49-F238E27FC236}">
                  <a16:creationId xmlns:a16="http://schemas.microsoft.com/office/drawing/2014/main" id="{6A47BCF9-CA42-44EB-85CF-CD11177ECC61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fr-CA" sz="1600" b="1" dirty="0">
                  <a:solidFill>
                    <a:schemeClr val="dk1"/>
                  </a:solidFill>
                  <a:latin typeface="Asap"/>
                  <a:sym typeface="Asap"/>
                </a:rPr>
                <a:t>Infraction aux règles</a:t>
              </a:r>
              <a:endParaRPr sz="16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sp>
          <p:nvSpPr>
            <p:cNvPr id="50" name="Google Shape;992;p53">
              <a:extLst>
                <a:ext uri="{FF2B5EF4-FFF2-40B4-BE49-F238E27FC236}">
                  <a16:creationId xmlns:a16="http://schemas.microsoft.com/office/drawing/2014/main" id="{3FC1927F-7032-4906-9320-CEAC938B4D6D}"/>
                </a:ext>
              </a:extLst>
            </p:cNvPr>
            <p:cNvSpPr txBox="1"/>
            <p:nvPr/>
          </p:nvSpPr>
          <p:spPr>
            <a:xfrm>
              <a:off x="83846" y="1702683"/>
              <a:ext cx="2309868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Toute violation de ces règles entraînera une disqualification immédiate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5EED52-E60E-4D6C-AE5C-C5FB422A02DC}"/>
              </a:ext>
            </a:extLst>
          </p:cNvPr>
          <p:cNvGrpSpPr/>
          <p:nvPr/>
        </p:nvGrpSpPr>
        <p:grpSpPr>
          <a:xfrm>
            <a:off x="1588721" y="3457049"/>
            <a:ext cx="2653130" cy="935669"/>
            <a:chOff x="495122" y="2377793"/>
            <a:chExt cx="2320066" cy="935669"/>
          </a:xfrm>
        </p:grpSpPr>
        <p:sp>
          <p:nvSpPr>
            <p:cNvPr id="52" name="Google Shape;995;p53">
              <a:extLst>
                <a:ext uri="{FF2B5EF4-FFF2-40B4-BE49-F238E27FC236}">
                  <a16:creationId xmlns:a16="http://schemas.microsoft.com/office/drawing/2014/main" id="{890113D9-7179-4CEE-9EE6-299A16B9FE9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r"/>
              <a:r>
                <a:rPr lang="fr-CA" sz="1600" b="1" dirty="0">
                  <a:solidFill>
                    <a:schemeClr val="dk1"/>
                  </a:solidFill>
                  <a:latin typeface="Asap"/>
                  <a:sym typeface="Asap"/>
                </a:rPr>
                <a:t>Taille du </a:t>
              </a:r>
              <a:r>
                <a:rPr lang="fr-CA" sz="1600" b="1" dirty="0" err="1">
                  <a:solidFill>
                    <a:schemeClr val="dk1"/>
                  </a:solidFill>
                  <a:latin typeface="Asap"/>
                  <a:sym typeface="Asap"/>
                </a:rPr>
                <a:t>Micromouse</a:t>
              </a:r>
              <a:endParaRPr sz="16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sp>
          <p:nvSpPr>
            <p:cNvPr id="53" name="Google Shape;996;p53">
              <a:extLst>
                <a:ext uri="{FF2B5EF4-FFF2-40B4-BE49-F238E27FC236}">
                  <a16:creationId xmlns:a16="http://schemas.microsoft.com/office/drawing/2014/main" id="{E716348B-FEAC-4DCF-B2B1-D6F99729FEA3}"/>
                </a:ext>
              </a:extLst>
            </p:cNvPr>
            <p:cNvSpPr txBox="1"/>
            <p:nvPr/>
          </p:nvSpPr>
          <p:spPr>
            <a:xfrm>
              <a:off x="495122" y="2690362"/>
              <a:ext cx="2270682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Max 25cm*25cm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AB4E4E-1530-482A-ABCB-B5CF14C81EA8}"/>
              </a:ext>
            </a:extLst>
          </p:cNvPr>
          <p:cNvGrpSpPr/>
          <p:nvPr/>
        </p:nvGrpSpPr>
        <p:grpSpPr>
          <a:xfrm>
            <a:off x="4878813" y="4129447"/>
            <a:ext cx="3616194" cy="910352"/>
            <a:chOff x="6328887" y="3693162"/>
            <a:chExt cx="2333849" cy="910352"/>
          </a:xfrm>
        </p:grpSpPr>
        <p:sp>
          <p:nvSpPr>
            <p:cNvPr id="56" name="Google Shape;999;p53">
              <a:extLst>
                <a:ext uri="{FF2B5EF4-FFF2-40B4-BE49-F238E27FC236}">
                  <a16:creationId xmlns:a16="http://schemas.microsoft.com/office/drawing/2014/main" id="{57A07E6A-3EAE-476B-916A-DB3E1EA3EE4E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/>
              <a:r>
                <a:rPr lang="fr-CA" sz="1600" b="1" dirty="0">
                  <a:solidFill>
                    <a:schemeClr val="dk1"/>
                  </a:solidFill>
                  <a:latin typeface="Asap"/>
                  <a:sym typeface="Asap"/>
                </a:rPr>
                <a:t>Méthode de déplacement</a:t>
              </a:r>
              <a:endParaRPr sz="16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sp>
          <p:nvSpPr>
            <p:cNvPr id="57" name="Google Shape;1000;p53">
              <a:extLst>
                <a:ext uri="{FF2B5EF4-FFF2-40B4-BE49-F238E27FC236}">
                  <a16:creationId xmlns:a16="http://schemas.microsoft.com/office/drawing/2014/main" id="{C63F80F0-9A5A-45EA-A96D-A4E9D9CA0418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>
                <a:buFont typeface="Arial"/>
                <a:buNone/>
              </a:pP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Ne doit pas : Sauter, Voler, Grimper, Gratter, Couper, Bruler </a:t>
              </a:r>
              <a:r>
                <a:rPr lang="shi-Tfng-MA" b="1" dirty="0">
                  <a:solidFill>
                    <a:schemeClr val="accent1"/>
                  </a:solidFill>
                  <a:latin typeface="Asap"/>
                  <a:sym typeface="Assistant"/>
                </a:rPr>
                <a:t>…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DD2F01-C469-4BCF-AAE2-C8DE5E3A6CF5}"/>
              </a:ext>
            </a:extLst>
          </p:cNvPr>
          <p:cNvGrpSpPr/>
          <p:nvPr/>
        </p:nvGrpSpPr>
        <p:grpSpPr>
          <a:xfrm>
            <a:off x="864638" y="2002506"/>
            <a:ext cx="3369304" cy="910352"/>
            <a:chOff x="6328888" y="2551194"/>
            <a:chExt cx="2095206" cy="910352"/>
          </a:xfrm>
        </p:grpSpPr>
        <p:sp>
          <p:nvSpPr>
            <p:cNvPr id="59" name="Google Shape;1001;p53">
              <a:extLst>
                <a:ext uri="{FF2B5EF4-FFF2-40B4-BE49-F238E27FC236}">
                  <a16:creationId xmlns:a16="http://schemas.microsoft.com/office/drawing/2014/main" id="{5D4069B4-3618-4366-9D3E-EB84CB04C56A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vl="0" algn="r"/>
              <a:r>
                <a:rPr lang="fr-CA" sz="1600" b="1" dirty="0">
                  <a:solidFill>
                    <a:schemeClr val="dk1"/>
                  </a:solidFill>
                  <a:latin typeface="Asap"/>
                  <a:sym typeface="Asap"/>
                </a:rPr>
                <a:t>Parties détachées</a:t>
              </a:r>
              <a:endParaRPr sz="16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sp>
          <p:nvSpPr>
            <p:cNvPr id="60" name="Google Shape;1002;p53">
              <a:extLst>
                <a:ext uri="{FF2B5EF4-FFF2-40B4-BE49-F238E27FC236}">
                  <a16:creationId xmlns:a16="http://schemas.microsoft.com/office/drawing/2014/main" id="{AE47BB27-DA96-4F62-90F3-5572DCBAB7CA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ne doit pas laisser de partie</a:t>
              </a:r>
              <a:r>
                <a:rPr lang="en-US" b="1" dirty="0">
                  <a:solidFill>
                    <a:schemeClr val="accent1"/>
                  </a:solidFill>
                  <a:latin typeface="Asap"/>
                  <a:sym typeface="Assistant"/>
                </a:rPr>
                <a:t> derrière </a:t>
              </a:r>
              <a:r>
                <a:rPr lang="en-US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lui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EDF3CA-78F1-4E2D-9C39-521140AED734}"/>
              </a:ext>
            </a:extLst>
          </p:cNvPr>
          <p:cNvGrpSpPr/>
          <p:nvPr/>
        </p:nvGrpSpPr>
        <p:grpSpPr>
          <a:xfrm>
            <a:off x="4260100" y="1271221"/>
            <a:ext cx="627000" cy="627000"/>
            <a:chOff x="4258400" y="1228514"/>
            <a:chExt cx="627000" cy="627000"/>
          </a:xfrm>
        </p:grpSpPr>
        <p:sp>
          <p:nvSpPr>
            <p:cNvPr id="73" name="Google Shape;1003;p53">
              <a:extLst>
                <a:ext uri="{FF2B5EF4-FFF2-40B4-BE49-F238E27FC236}">
                  <a16:creationId xmlns:a16="http://schemas.microsoft.com/office/drawing/2014/main" id="{B602A9FB-7232-4D5F-9252-C3559AB85135}"/>
                </a:ext>
              </a:extLst>
            </p:cNvPr>
            <p:cNvSpPr/>
            <p:nvPr/>
          </p:nvSpPr>
          <p:spPr>
            <a:xfrm>
              <a:off x="4258400" y="1228514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ea typeface="Asap"/>
                <a:cs typeface="Asap"/>
                <a:sym typeface="Asap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75CA2E-4E02-498A-9F00-CA1FCCFDE27F}"/>
                </a:ext>
              </a:extLst>
            </p:cNvPr>
            <p:cNvSpPr txBox="1"/>
            <p:nvPr/>
          </p:nvSpPr>
          <p:spPr>
            <a:xfrm>
              <a:off x="4424994" y="1360973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1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F1FF0DA-1817-4364-93D8-DE8C64108B64}"/>
              </a:ext>
            </a:extLst>
          </p:cNvPr>
          <p:cNvGrpSpPr/>
          <p:nvPr/>
        </p:nvGrpSpPr>
        <p:grpSpPr>
          <a:xfrm>
            <a:off x="4252138" y="2767147"/>
            <a:ext cx="627000" cy="627000"/>
            <a:chOff x="4252164" y="2668074"/>
            <a:chExt cx="627000" cy="627000"/>
          </a:xfrm>
        </p:grpSpPr>
        <p:sp>
          <p:nvSpPr>
            <p:cNvPr id="63" name="Google Shape;985;p53">
              <a:extLst>
                <a:ext uri="{FF2B5EF4-FFF2-40B4-BE49-F238E27FC236}">
                  <a16:creationId xmlns:a16="http://schemas.microsoft.com/office/drawing/2014/main" id="{4C76091B-DA71-4E8D-AE39-947F6FD42F29}"/>
                </a:ext>
              </a:extLst>
            </p:cNvPr>
            <p:cNvSpPr/>
            <p:nvPr/>
          </p:nvSpPr>
          <p:spPr>
            <a:xfrm>
              <a:off x="4252164" y="2668074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037C4C-0A5B-4DB3-AC82-2F23D57598B2}"/>
                </a:ext>
              </a:extLst>
            </p:cNvPr>
            <p:cNvSpPr txBox="1"/>
            <p:nvPr/>
          </p:nvSpPr>
          <p:spPr>
            <a:xfrm>
              <a:off x="4412553" y="2807641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AD14CE-2764-476A-9AC2-5CA81F66B722}"/>
              </a:ext>
            </a:extLst>
          </p:cNvPr>
          <p:cNvGrpSpPr/>
          <p:nvPr/>
        </p:nvGrpSpPr>
        <p:grpSpPr>
          <a:xfrm>
            <a:off x="4273037" y="4263075"/>
            <a:ext cx="627000" cy="627000"/>
            <a:chOff x="4273063" y="4133783"/>
            <a:chExt cx="627000" cy="627000"/>
          </a:xfrm>
        </p:grpSpPr>
        <p:sp>
          <p:nvSpPr>
            <p:cNvPr id="65" name="Google Shape;988;p53">
              <a:extLst>
                <a:ext uri="{FF2B5EF4-FFF2-40B4-BE49-F238E27FC236}">
                  <a16:creationId xmlns:a16="http://schemas.microsoft.com/office/drawing/2014/main" id="{B67F33B9-052D-4ED4-A04B-080F861CF0F1}"/>
                </a:ext>
              </a:extLst>
            </p:cNvPr>
            <p:cNvSpPr/>
            <p:nvPr/>
          </p:nvSpPr>
          <p:spPr>
            <a:xfrm>
              <a:off x="4273063" y="4133783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FE4DE5-F72D-46C1-8B39-1AA21C02FC7E}"/>
                </a:ext>
              </a:extLst>
            </p:cNvPr>
            <p:cNvSpPr txBox="1"/>
            <p:nvPr/>
          </p:nvSpPr>
          <p:spPr>
            <a:xfrm>
              <a:off x="4445123" y="428720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664C2-48D0-46BD-AFA6-E1AAD43162DD}"/>
              </a:ext>
            </a:extLst>
          </p:cNvPr>
          <p:cNvGrpSpPr/>
          <p:nvPr/>
        </p:nvGrpSpPr>
        <p:grpSpPr>
          <a:xfrm>
            <a:off x="4265344" y="3515110"/>
            <a:ext cx="627000" cy="627000"/>
            <a:chOff x="4265370" y="3423967"/>
            <a:chExt cx="627000" cy="627000"/>
          </a:xfrm>
        </p:grpSpPr>
        <p:sp>
          <p:nvSpPr>
            <p:cNvPr id="64" name="Google Shape;986;p53">
              <a:extLst>
                <a:ext uri="{FF2B5EF4-FFF2-40B4-BE49-F238E27FC236}">
                  <a16:creationId xmlns:a16="http://schemas.microsoft.com/office/drawing/2014/main" id="{4365E58B-7812-4E74-96D4-38233A4A3C7A}"/>
                </a:ext>
              </a:extLst>
            </p:cNvPr>
            <p:cNvSpPr/>
            <p:nvPr/>
          </p:nvSpPr>
          <p:spPr>
            <a:xfrm>
              <a:off x="4265370" y="3423967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85AB6CE-8DC0-440D-A9D8-E8C1BC7CF3D4}"/>
                </a:ext>
              </a:extLst>
            </p:cNvPr>
            <p:cNvSpPr txBox="1"/>
            <p:nvPr/>
          </p:nvSpPr>
          <p:spPr>
            <a:xfrm>
              <a:off x="4431964" y="3568190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2FEF0F-FF7B-4A4E-8BE3-F3DE5927B122}"/>
              </a:ext>
            </a:extLst>
          </p:cNvPr>
          <p:cNvGrpSpPr/>
          <p:nvPr/>
        </p:nvGrpSpPr>
        <p:grpSpPr>
          <a:xfrm>
            <a:off x="4258060" y="2019184"/>
            <a:ext cx="627000" cy="627000"/>
            <a:chOff x="4258086" y="1899139"/>
            <a:chExt cx="627000" cy="627000"/>
          </a:xfrm>
        </p:grpSpPr>
        <p:sp>
          <p:nvSpPr>
            <p:cNvPr id="66" name="Google Shape;989;p53">
              <a:extLst>
                <a:ext uri="{FF2B5EF4-FFF2-40B4-BE49-F238E27FC236}">
                  <a16:creationId xmlns:a16="http://schemas.microsoft.com/office/drawing/2014/main" id="{433EE7FB-F6FE-44EA-A27B-0324B69F4FA5}"/>
                </a:ext>
              </a:extLst>
            </p:cNvPr>
            <p:cNvSpPr/>
            <p:nvPr/>
          </p:nvSpPr>
          <p:spPr>
            <a:xfrm>
              <a:off x="4258086" y="1899139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292E9F-A5C2-4A1B-B9EA-2A50906F8A56}"/>
                </a:ext>
              </a:extLst>
            </p:cNvPr>
            <p:cNvSpPr txBox="1"/>
            <p:nvPr/>
          </p:nvSpPr>
          <p:spPr>
            <a:xfrm>
              <a:off x="4422284" y="2042793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BA6CA8-919F-46C0-ACCE-84F0903EC6A2}"/>
              </a:ext>
            </a:extLst>
          </p:cNvPr>
          <p:cNvGrpSpPr/>
          <p:nvPr/>
        </p:nvGrpSpPr>
        <p:grpSpPr>
          <a:xfrm>
            <a:off x="4878813" y="1183313"/>
            <a:ext cx="1875380" cy="861238"/>
            <a:chOff x="4887126" y="1199939"/>
            <a:chExt cx="1875380" cy="861238"/>
          </a:xfrm>
        </p:grpSpPr>
        <p:sp>
          <p:nvSpPr>
            <p:cNvPr id="54" name="Google Shape;997;p53">
              <a:extLst>
                <a:ext uri="{FF2B5EF4-FFF2-40B4-BE49-F238E27FC236}">
                  <a16:creationId xmlns:a16="http://schemas.microsoft.com/office/drawing/2014/main" id="{5FC8439C-870B-4A8A-98C1-40A51535A1E6}"/>
                </a:ext>
              </a:extLst>
            </p:cNvPr>
            <p:cNvSpPr txBox="1"/>
            <p:nvPr/>
          </p:nvSpPr>
          <p:spPr>
            <a:xfrm>
              <a:off x="4887126" y="1199939"/>
              <a:ext cx="1255252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R="0" lvl="0" algn="just" rtl="0">
                <a:lnSpc>
                  <a:spcPct val="105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Autonomie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75" name="Google Shape;1002;p53">
              <a:extLst>
                <a:ext uri="{FF2B5EF4-FFF2-40B4-BE49-F238E27FC236}">
                  <a16:creationId xmlns:a16="http://schemas.microsoft.com/office/drawing/2014/main" id="{056ECED1-079A-4BBD-9465-D39AB1D3156E}"/>
                </a:ext>
              </a:extLst>
            </p:cNvPr>
            <p:cNvSpPr txBox="1"/>
            <p:nvPr/>
          </p:nvSpPr>
          <p:spPr>
            <a:xfrm>
              <a:off x="4900037" y="1438077"/>
              <a:ext cx="1862469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pas de télécommande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D83343EC-A599-4413-B57D-271B21BF8451}"/>
              </a:ext>
            </a:extLst>
          </p:cNvPr>
          <p:cNvSpPr/>
          <p:nvPr/>
        </p:nvSpPr>
        <p:spPr>
          <a:xfrm>
            <a:off x="4524566" y="5518086"/>
            <a:ext cx="199968" cy="19996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45E6045-B09C-4C8E-8EF8-2A8E86FB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52" b="89752" l="9625" r="93000">
                        <a14:foregroundMark x1="10875" y1="57521" x2="9625" y2="65620"/>
                        <a14:foregroundMark x1="91125" y1="49752" x2="93000" y2="56694"/>
                      </a14:backgroundRemoval>
                    </a14:imgEffect>
                  </a14:imgLayer>
                </a14:imgProps>
              </a:ext>
            </a:extLst>
          </a:blip>
          <a:srcRect l="4910" t="8319" r="4962" b="9376"/>
          <a:stretch/>
        </p:blipFill>
        <p:spPr>
          <a:xfrm>
            <a:off x="7891073" y="657743"/>
            <a:ext cx="909591" cy="628171"/>
          </a:xfrm>
          <a:prstGeom prst="rect">
            <a:avLst/>
          </a:prstGeom>
        </p:spPr>
      </p:pic>
      <p:sp>
        <p:nvSpPr>
          <p:cNvPr id="87" name="Google Shape;860;p19">
            <a:extLst>
              <a:ext uri="{FF2B5EF4-FFF2-40B4-BE49-F238E27FC236}">
                <a16:creationId xmlns:a16="http://schemas.microsoft.com/office/drawing/2014/main" id="{B3451689-45D8-4958-92DA-BBD0CEE749DF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3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F8636037-8EB0-4528-86C8-683C3D45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2" b="89752" l="9625" r="93000">
                        <a14:foregroundMark x1="10875" y1="57521" x2="9625" y2="65620"/>
                        <a14:foregroundMark x1="91125" y1="49752" x2="93000" y2="56694"/>
                      </a14:backgroundRemoval>
                    </a14:imgEffect>
                  </a14:imgLayer>
                </a14:imgProps>
              </a:ext>
            </a:extLst>
          </a:blip>
          <a:srcRect l="4910" t="8319" r="4962" b="9376"/>
          <a:stretch/>
        </p:blipFill>
        <p:spPr>
          <a:xfrm>
            <a:off x="4424954" y="2748905"/>
            <a:ext cx="909591" cy="628171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5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88705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92;p41">
            <a:extLst>
              <a:ext uri="{FF2B5EF4-FFF2-40B4-BE49-F238E27FC236}">
                <a16:creationId xmlns:a16="http://schemas.microsoft.com/office/drawing/2014/main" id="{B6208B6E-CA69-4894-871A-51F8CA6CCC55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566700" y="1309013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rgbClr val="B0B0B0"/>
                  </a:solidFill>
                  <a:latin typeface="Asap"/>
                  <a:sym typeface="Asap"/>
                </a:rPr>
                <a:t>Les norme de Robot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</a:t>
              </a:r>
              <a:r>
                <a:rPr lang="fr-FR" b="1" dirty="0">
                  <a:solidFill>
                    <a:schemeClr val="tx1"/>
                  </a:solidFill>
                  <a:latin typeface="Asap"/>
                  <a:sym typeface="Assistant"/>
                </a:rPr>
                <a:t>Robot en </a:t>
              </a:r>
              <a:r>
                <a:rPr lang="fr-CA" b="1" dirty="0">
                  <a:solidFill>
                    <a:schemeClr val="tx1"/>
                  </a:solidFill>
                  <a:latin typeface="Asap"/>
                  <a:sym typeface="Assistant"/>
                </a:rPr>
                <a:t>générale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6587058" y="5941279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4309368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BA6CA8-919F-46C0-ACCE-84F0903EC6A2}"/>
              </a:ext>
            </a:extLst>
          </p:cNvPr>
          <p:cNvGrpSpPr/>
          <p:nvPr/>
        </p:nvGrpSpPr>
        <p:grpSpPr>
          <a:xfrm>
            <a:off x="6735426" y="1637434"/>
            <a:ext cx="1875380" cy="861238"/>
            <a:chOff x="4887126" y="1199939"/>
            <a:chExt cx="1875380" cy="861238"/>
          </a:xfrm>
        </p:grpSpPr>
        <p:sp>
          <p:nvSpPr>
            <p:cNvPr id="54" name="Google Shape;997;p53">
              <a:extLst>
                <a:ext uri="{FF2B5EF4-FFF2-40B4-BE49-F238E27FC236}">
                  <a16:creationId xmlns:a16="http://schemas.microsoft.com/office/drawing/2014/main" id="{5FC8439C-870B-4A8A-98C1-40A51535A1E6}"/>
                </a:ext>
              </a:extLst>
            </p:cNvPr>
            <p:cNvSpPr txBox="1"/>
            <p:nvPr/>
          </p:nvSpPr>
          <p:spPr>
            <a:xfrm>
              <a:off x="4887126" y="1199939"/>
              <a:ext cx="1255252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R="0" lvl="0" algn="just" rtl="0">
                <a:lnSpc>
                  <a:spcPct val="105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r-DZ" sz="1600" b="1" dirty="0" err="1">
                  <a:solidFill>
                    <a:schemeClr val="dk1"/>
                  </a:solidFill>
                  <a:latin typeface="Asap"/>
                </a:rPr>
                <a:t>Longeur</a:t>
              </a:r>
              <a:r>
                <a:rPr lang="fr-DZ" sz="1600" b="1" dirty="0">
                  <a:solidFill>
                    <a:schemeClr val="dk1"/>
                  </a:solidFill>
                  <a:latin typeface="Asap"/>
                </a:rPr>
                <a:t> 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75" name="Google Shape;1002;p53">
              <a:extLst>
                <a:ext uri="{FF2B5EF4-FFF2-40B4-BE49-F238E27FC236}">
                  <a16:creationId xmlns:a16="http://schemas.microsoft.com/office/drawing/2014/main" id="{056ECED1-079A-4BBD-9465-D39AB1D3156E}"/>
                </a:ext>
              </a:extLst>
            </p:cNvPr>
            <p:cNvSpPr txBox="1"/>
            <p:nvPr/>
          </p:nvSpPr>
          <p:spPr>
            <a:xfrm>
              <a:off x="4900037" y="1438077"/>
              <a:ext cx="1862469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DZ" b="1" dirty="0">
                  <a:solidFill>
                    <a:schemeClr val="accent1"/>
                  </a:solidFill>
                  <a:latin typeface="Asap"/>
                  <a:sym typeface="Assistant"/>
                </a:rPr>
                <a:t>39 mm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7A363DB-36E9-45D3-A193-8C91BB0E027D}"/>
              </a:ext>
            </a:extLst>
          </p:cNvPr>
          <p:cNvSpPr/>
          <p:nvPr/>
        </p:nvSpPr>
        <p:spPr>
          <a:xfrm>
            <a:off x="2764005" y="1012276"/>
            <a:ext cx="3721090" cy="372109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27897BB-FCE5-4AE1-8A8D-2237F30CC2FD}"/>
              </a:ext>
            </a:extLst>
          </p:cNvPr>
          <p:cNvGrpSpPr/>
          <p:nvPr/>
        </p:nvGrpSpPr>
        <p:grpSpPr>
          <a:xfrm>
            <a:off x="6735426" y="2167191"/>
            <a:ext cx="1875380" cy="861238"/>
            <a:chOff x="4887126" y="1199939"/>
            <a:chExt cx="1875380" cy="861238"/>
          </a:xfrm>
        </p:grpSpPr>
        <p:sp>
          <p:nvSpPr>
            <p:cNvPr id="88" name="Google Shape;997;p53">
              <a:extLst>
                <a:ext uri="{FF2B5EF4-FFF2-40B4-BE49-F238E27FC236}">
                  <a16:creationId xmlns:a16="http://schemas.microsoft.com/office/drawing/2014/main" id="{B5855395-EFB5-4686-A67D-FF43D79650B4}"/>
                </a:ext>
              </a:extLst>
            </p:cNvPr>
            <p:cNvSpPr txBox="1"/>
            <p:nvPr/>
          </p:nvSpPr>
          <p:spPr>
            <a:xfrm>
              <a:off x="4887126" y="1199939"/>
              <a:ext cx="1255252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R="0" lvl="0" algn="just" rtl="0">
                <a:lnSpc>
                  <a:spcPct val="105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r-DZ" sz="1600" b="1" dirty="0">
                  <a:solidFill>
                    <a:schemeClr val="dk1"/>
                  </a:solidFill>
                  <a:latin typeface="Asap"/>
                </a:rPr>
                <a:t>Largeur 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89" name="Google Shape;1002;p53">
              <a:extLst>
                <a:ext uri="{FF2B5EF4-FFF2-40B4-BE49-F238E27FC236}">
                  <a16:creationId xmlns:a16="http://schemas.microsoft.com/office/drawing/2014/main" id="{1A7C2369-C349-498C-AEC6-BE1E69FE159B}"/>
                </a:ext>
              </a:extLst>
            </p:cNvPr>
            <p:cNvSpPr txBox="1"/>
            <p:nvPr/>
          </p:nvSpPr>
          <p:spPr>
            <a:xfrm>
              <a:off x="4900037" y="1438077"/>
              <a:ext cx="1862469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DZ" b="1" dirty="0">
                  <a:solidFill>
                    <a:schemeClr val="accent1"/>
                  </a:solidFill>
                  <a:latin typeface="Asap"/>
                  <a:sym typeface="Assistant"/>
                </a:rPr>
                <a:t>55 mm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942778-8349-4916-A211-30B03CDA5EAC}"/>
              </a:ext>
            </a:extLst>
          </p:cNvPr>
          <p:cNvGrpSpPr/>
          <p:nvPr/>
        </p:nvGrpSpPr>
        <p:grpSpPr>
          <a:xfrm>
            <a:off x="6735426" y="2696948"/>
            <a:ext cx="1875380" cy="861238"/>
            <a:chOff x="4887126" y="1199939"/>
            <a:chExt cx="1875380" cy="861238"/>
          </a:xfrm>
        </p:grpSpPr>
        <p:sp>
          <p:nvSpPr>
            <p:cNvPr id="91" name="Google Shape;997;p53">
              <a:extLst>
                <a:ext uri="{FF2B5EF4-FFF2-40B4-BE49-F238E27FC236}">
                  <a16:creationId xmlns:a16="http://schemas.microsoft.com/office/drawing/2014/main" id="{8B4FC801-EF0A-4635-9585-8CE0FE34F187}"/>
                </a:ext>
              </a:extLst>
            </p:cNvPr>
            <p:cNvSpPr txBox="1"/>
            <p:nvPr/>
          </p:nvSpPr>
          <p:spPr>
            <a:xfrm>
              <a:off x="4887126" y="1199939"/>
              <a:ext cx="1255252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R="0" lvl="0" algn="just" rtl="0">
                <a:lnSpc>
                  <a:spcPct val="105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r-DZ" sz="1600" b="1" dirty="0">
                  <a:solidFill>
                    <a:schemeClr val="dk1"/>
                  </a:solidFill>
                  <a:latin typeface="Asap"/>
                </a:rPr>
                <a:t>Hauteur 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92" name="Google Shape;1002;p53">
              <a:extLst>
                <a:ext uri="{FF2B5EF4-FFF2-40B4-BE49-F238E27FC236}">
                  <a16:creationId xmlns:a16="http://schemas.microsoft.com/office/drawing/2014/main" id="{13A3E94B-F8DD-44D0-9852-5020B6A36104}"/>
                </a:ext>
              </a:extLst>
            </p:cNvPr>
            <p:cNvSpPr txBox="1"/>
            <p:nvPr/>
          </p:nvSpPr>
          <p:spPr>
            <a:xfrm>
              <a:off x="4900037" y="1438077"/>
              <a:ext cx="1862469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DZ" b="1" dirty="0">
                  <a:solidFill>
                    <a:schemeClr val="accent1"/>
                  </a:solidFill>
                  <a:latin typeface="Asap"/>
                  <a:sym typeface="Assistant"/>
                </a:rPr>
                <a:t>14  mm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5AA5360-48FC-4052-A6F6-C21418B284BF}"/>
              </a:ext>
            </a:extLst>
          </p:cNvPr>
          <p:cNvGrpSpPr/>
          <p:nvPr/>
        </p:nvGrpSpPr>
        <p:grpSpPr>
          <a:xfrm>
            <a:off x="6735426" y="3226706"/>
            <a:ext cx="1875380" cy="861238"/>
            <a:chOff x="4887126" y="1199939"/>
            <a:chExt cx="1875380" cy="861238"/>
          </a:xfrm>
        </p:grpSpPr>
        <p:sp>
          <p:nvSpPr>
            <p:cNvPr id="94" name="Google Shape;997;p53">
              <a:extLst>
                <a:ext uri="{FF2B5EF4-FFF2-40B4-BE49-F238E27FC236}">
                  <a16:creationId xmlns:a16="http://schemas.microsoft.com/office/drawing/2014/main" id="{4A228D04-AE2B-40BB-9D2F-62FEAAB60DA1}"/>
                </a:ext>
              </a:extLst>
            </p:cNvPr>
            <p:cNvSpPr txBox="1"/>
            <p:nvPr/>
          </p:nvSpPr>
          <p:spPr>
            <a:xfrm>
              <a:off x="4887126" y="1199939"/>
              <a:ext cx="1255252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R="0" lvl="0" algn="just" rtl="0">
                <a:lnSpc>
                  <a:spcPct val="105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r-DZ" sz="1600" b="1" dirty="0">
                  <a:solidFill>
                    <a:schemeClr val="dk1"/>
                  </a:solidFill>
                  <a:latin typeface="Asap"/>
                </a:rPr>
                <a:t>Poids 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95" name="Google Shape;1002;p53">
              <a:extLst>
                <a:ext uri="{FF2B5EF4-FFF2-40B4-BE49-F238E27FC236}">
                  <a16:creationId xmlns:a16="http://schemas.microsoft.com/office/drawing/2014/main" id="{1F7E2B9F-B36D-4C2F-A9FC-22FFB504914E}"/>
                </a:ext>
              </a:extLst>
            </p:cNvPr>
            <p:cNvSpPr txBox="1"/>
            <p:nvPr/>
          </p:nvSpPr>
          <p:spPr>
            <a:xfrm>
              <a:off x="4900037" y="1438077"/>
              <a:ext cx="1862469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fr-DZ" b="1" dirty="0">
                  <a:solidFill>
                    <a:schemeClr val="accent1"/>
                  </a:solidFill>
                  <a:latin typeface="Asap"/>
                  <a:sym typeface="Assistant"/>
                </a:rPr>
                <a:t>70  g</a:t>
              </a: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sp>
        <p:nvSpPr>
          <p:cNvPr id="61" name="Google Shape;860;p19">
            <a:extLst>
              <a:ext uri="{FF2B5EF4-FFF2-40B4-BE49-F238E27FC236}">
                <a16:creationId xmlns:a16="http://schemas.microsoft.com/office/drawing/2014/main" id="{A9387D97-BA5D-4740-9DF7-E3A1E3988B4C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4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8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2">
            <a:extLst>
              <a:ext uri="{FF2B5EF4-FFF2-40B4-BE49-F238E27FC236}">
                <a16:creationId xmlns:a16="http://schemas.microsoft.com/office/drawing/2014/main" id="{278277D3-C9C0-4E57-8BE0-8DDF7C04F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11611" r="11749" b="15261"/>
          <a:stretch/>
        </p:blipFill>
        <p:spPr>
          <a:xfrm>
            <a:off x="2368325" y="1104472"/>
            <a:ext cx="2007500" cy="1814277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4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737487" y="1309433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DZ" b="1" dirty="0">
                  <a:solidFill>
                    <a:schemeClr val="tx1"/>
                  </a:solidFill>
                  <a:latin typeface="Asap"/>
                </a:rPr>
                <a:t>Batterie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, Régulateur de tension, 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Contrôleur de vitesse</a:t>
              </a:r>
            </a:p>
            <a:p>
              <a:endParaRPr lang="fr-CA" b="1" dirty="0">
                <a:solidFill>
                  <a:schemeClr val="accent1"/>
                </a:solidFill>
                <a:latin typeface="Asap"/>
              </a:endParaRP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52" name="Google Shape;392;p41">
            <a:extLst>
              <a:ext uri="{FF2B5EF4-FFF2-40B4-BE49-F238E27FC236}">
                <a16:creationId xmlns:a16="http://schemas.microsoft.com/office/drawing/2014/main" id="{FEA67D81-4C4E-4ABB-966B-58611E7DE44A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0A7DFED1-F568-4503-9DA1-1001464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461" y="1350024"/>
            <a:ext cx="401504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dirty="0">
                <a:solidFill>
                  <a:srgbClr val="000000"/>
                </a:solidFill>
                <a:latin typeface="Asap"/>
              </a:rPr>
              <a:t>Le moteur a besoin d’une alimentation de 6 V + La chute de tension de 1 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sap"/>
              </a:rPr>
              <a:t>Donc</a:t>
            </a:r>
            <a:r>
              <a:rPr lang="fr-FR" altLang="fr-FR" sz="1800" dirty="0">
                <a:solidFill>
                  <a:srgbClr val="000000"/>
                </a:solidFill>
                <a:latin typeface="Asap"/>
              </a:rPr>
              <a:t>, il faut utiliser deux batteries en série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/>
            </a:endParaRPr>
          </a:p>
        </p:txBody>
      </p:sp>
      <p:pic>
        <p:nvPicPr>
          <p:cNvPr id="48" name="Image 68">
            <a:extLst>
              <a:ext uri="{FF2B5EF4-FFF2-40B4-BE49-F238E27FC236}">
                <a16:creationId xmlns:a16="http://schemas.microsoft.com/office/drawing/2014/main" id="{E2D5A1B7-3BA0-4493-84E2-00ECC2FD82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3975" r="7348" b="5845"/>
          <a:stretch/>
        </p:blipFill>
        <p:spPr>
          <a:xfrm>
            <a:off x="2665758" y="754275"/>
            <a:ext cx="2200128" cy="2404149"/>
          </a:xfrm>
          <a:prstGeom prst="rect">
            <a:avLst/>
          </a:prstGeom>
        </p:spPr>
      </p:pic>
      <p:graphicFrame>
        <p:nvGraphicFramePr>
          <p:cNvPr id="49" name="Tableau 3">
            <a:extLst>
              <a:ext uri="{FF2B5EF4-FFF2-40B4-BE49-F238E27FC236}">
                <a16:creationId xmlns:a16="http://schemas.microsoft.com/office/drawing/2014/main" id="{13A3FE0A-1289-4942-8C1D-D282216BC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793360"/>
              </p:ext>
            </p:extLst>
          </p:nvPr>
        </p:nvGraphicFramePr>
        <p:xfrm>
          <a:off x="2198720" y="3465692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Asap"/>
                        </a:rPr>
                        <a:t>Num</a:t>
                      </a:r>
                      <a:r>
                        <a:rPr lang="fr-FR" baseline="0" dirty="0">
                          <a:latin typeface="Asap"/>
                        </a:rPr>
                        <a:t> série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unitaire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Fournisseur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totale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sz="1400" u="none" strike="noStrike" cap="none" dirty="0">
                          <a:effectLst/>
                          <a:latin typeface="Asap"/>
                          <a:sym typeface="Arial"/>
                        </a:rPr>
                        <a:t>C01A131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70</a:t>
                      </a:r>
                      <a:r>
                        <a:rPr lang="fr-FR" baseline="0" dirty="0">
                          <a:latin typeface="Asap"/>
                        </a:rPr>
                        <a:t> DH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A2ITRONIC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140DH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51" name="Google Shape;860;p19">
            <a:extLst>
              <a:ext uri="{FF2B5EF4-FFF2-40B4-BE49-F238E27FC236}">
                <a16:creationId xmlns:a16="http://schemas.microsoft.com/office/drawing/2014/main" id="{8D7D0B07-592F-4914-997F-B470101E3298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5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7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" descr="DRV8836EVM Texas Instruments - Datasheet PDF &amp; Technical Specs">
            <a:extLst>
              <a:ext uri="{FF2B5EF4-FFF2-40B4-BE49-F238E27FC236}">
                <a16:creationId xmlns:a16="http://schemas.microsoft.com/office/drawing/2014/main" id="{774A7910-FB88-4BCB-BB2A-D8212E830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213" y1="45000" x2="19588" y2="45000"/>
                        <a14:foregroundMark x1="73196" y1="44500" x2="38832" y2="32500"/>
                        <a14:foregroundMark x1="38832" y1="32500" x2="76289" y2="45500"/>
                        <a14:foregroundMark x1="62887" y1="37000" x2="30584" y2="24000"/>
                        <a14:foregroundMark x1="30584" y1="24000" x2="29210" y2="22000"/>
                        <a14:foregroundMark x1="27491" y1="31500" x2="43643" y2="41500"/>
                        <a14:foregroundMark x1="27148" y1="35000" x2="26804" y2="28500"/>
                        <a14:foregroundMark x1="18557" y1="38000" x2="18557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1648" r="10924" b="9165"/>
          <a:stretch/>
        </p:blipFill>
        <p:spPr bwMode="auto">
          <a:xfrm rot="20486224">
            <a:off x="2955559" y="1606664"/>
            <a:ext cx="720786" cy="471710"/>
          </a:xfrm>
          <a:prstGeom prst="rect">
            <a:avLst/>
          </a:prstGeom>
          <a:noFill/>
          <a:scene3d>
            <a:camera prst="orthographicFront">
              <a:rot lat="600001" lon="21599996" rev="2159999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Image 42">
            <a:extLst>
              <a:ext uri="{FF2B5EF4-FFF2-40B4-BE49-F238E27FC236}">
                <a16:creationId xmlns:a16="http://schemas.microsoft.com/office/drawing/2014/main" id="{DA10FE1D-63FE-469D-A977-7C68D9EBC2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11611" r="11749" b="15261"/>
          <a:stretch/>
        </p:blipFill>
        <p:spPr>
          <a:xfrm>
            <a:off x="2368325" y="1104472"/>
            <a:ext cx="2007500" cy="1814277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6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737487" y="1309433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Batterie, </a:t>
              </a:r>
              <a:r>
                <a:rPr lang="fr-DZ" b="1" dirty="0">
                  <a:solidFill>
                    <a:schemeClr val="tx1"/>
                  </a:solidFill>
                  <a:latin typeface="Asap"/>
                </a:rPr>
                <a:t>Régulateur de tension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, 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Contrôleur de vitesse</a:t>
              </a:r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52" name="Google Shape;392;p41">
            <a:extLst>
              <a:ext uri="{FF2B5EF4-FFF2-40B4-BE49-F238E27FC236}">
                <a16:creationId xmlns:a16="http://schemas.microsoft.com/office/drawing/2014/main" id="{FEA67D81-4C4E-4ABB-966B-58611E7DE44A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0A7DFED1-F568-4503-9DA1-1001464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461" y="1627023"/>
            <a:ext cx="40150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dirty="0">
                <a:solidFill>
                  <a:srgbClr val="000000"/>
                </a:solidFill>
                <a:latin typeface="Asap"/>
              </a:rPr>
              <a:t>Le microcontrôleur et les captures ont besoin d’une tension fixe de 5V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/>
            </a:endParaRPr>
          </a:p>
        </p:txBody>
      </p:sp>
      <p:pic>
        <p:nvPicPr>
          <p:cNvPr id="48" name="Image 68">
            <a:extLst>
              <a:ext uri="{FF2B5EF4-FFF2-40B4-BE49-F238E27FC236}">
                <a16:creationId xmlns:a16="http://schemas.microsoft.com/office/drawing/2014/main" id="{E2D5A1B7-3BA0-4493-84E2-00ECC2FD82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t="3975" r="7348" b="5845"/>
          <a:stretch/>
        </p:blipFill>
        <p:spPr>
          <a:xfrm>
            <a:off x="2015673" y="9703075"/>
            <a:ext cx="2200128" cy="173400"/>
          </a:xfrm>
          <a:prstGeom prst="rect">
            <a:avLst/>
          </a:prstGeom>
        </p:spPr>
      </p:pic>
      <p:graphicFrame>
        <p:nvGraphicFramePr>
          <p:cNvPr id="49" name="Tableau 3">
            <a:extLst>
              <a:ext uri="{FF2B5EF4-FFF2-40B4-BE49-F238E27FC236}">
                <a16:creationId xmlns:a16="http://schemas.microsoft.com/office/drawing/2014/main" id="{13A3FE0A-1289-4942-8C1D-D282216BC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083276"/>
              </p:ext>
            </p:extLst>
          </p:nvPr>
        </p:nvGraphicFramePr>
        <p:xfrm>
          <a:off x="2198720" y="5279927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Asap"/>
                        </a:rPr>
                        <a:t>Num</a:t>
                      </a:r>
                      <a:r>
                        <a:rPr lang="fr-FR" baseline="0" dirty="0">
                          <a:latin typeface="Asap"/>
                        </a:rPr>
                        <a:t> série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unitaire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Fournisseur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totale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sz="1400" u="none" strike="noStrike" cap="none" dirty="0">
                          <a:effectLst/>
                          <a:latin typeface="Asap"/>
                          <a:sym typeface="Arial"/>
                        </a:rPr>
                        <a:t>C01A131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70</a:t>
                      </a:r>
                      <a:r>
                        <a:rPr lang="fr-FR" baseline="0" dirty="0">
                          <a:latin typeface="Asap"/>
                        </a:rPr>
                        <a:t> DH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A2ITRONIC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140DH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57" name="Rectangle 4">
            <a:extLst>
              <a:ext uri="{FF2B5EF4-FFF2-40B4-BE49-F238E27FC236}">
                <a16:creationId xmlns:a16="http://schemas.microsoft.com/office/drawing/2014/main" id="{7D9B98E6-78EE-4145-80FD-2C81DA483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9214" y="1104472"/>
            <a:ext cx="40150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dirty="0">
                <a:solidFill>
                  <a:srgbClr val="000000"/>
                </a:solidFill>
                <a:latin typeface="Söhne"/>
              </a:rPr>
              <a:t>Le microcontrôleur et les captures ont besoin d’une tension fixe de 5V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8" name="Tableau 3">
            <a:extLst>
              <a:ext uri="{FF2B5EF4-FFF2-40B4-BE49-F238E27FC236}">
                <a16:creationId xmlns:a16="http://schemas.microsoft.com/office/drawing/2014/main" id="{006DC6CB-3704-4DCE-ACD9-242801B41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89250"/>
              </p:ext>
            </p:extLst>
          </p:nvPr>
        </p:nvGraphicFramePr>
        <p:xfrm>
          <a:off x="1614155" y="3562119"/>
          <a:ext cx="7153275" cy="1132264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6613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Num</a:t>
                      </a:r>
                      <a:r>
                        <a:rPr lang="fr-FR" baseline="0" dirty="0"/>
                        <a:t> série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6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L7805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MOUSSASOFT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F367C11-5B46-4844-B263-B9EAFCA1A107}"/>
              </a:ext>
            </a:extLst>
          </p:cNvPr>
          <p:cNvSpPr/>
          <p:nvPr/>
        </p:nvSpPr>
        <p:spPr>
          <a:xfrm>
            <a:off x="1614155" y="4862943"/>
            <a:ext cx="7241087" cy="158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860;p19">
            <a:extLst>
              <a:ext uri="{FF2B5EF4-FFF2-40B4-BE49-F238E27FC236}">
                <a16:creationId xmlns:a16="http://schemas.microsoft.com/office/drawing/2014/main" id="{B0BF591B-4669-4113-9425-67F3D3F6512B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6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0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737487" y="1309433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Batterie, Régulateur de tension, </a:t>
              </a:r>
              <a:r>
                <a:rPr lang="fr-CA" b="1" dirty="0">
                  <a:solidFill>
                    <a:schemeClr val="tx1"/>
                  </a:solidFill>
                  <a:latin typeface="Asap"/>
                </a:rPr>
                <a:t>Contrôleur de vitesse</a:t>
              </a:r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52" name="Google Shape;392;p41">
            <a:extLst>
              <a:ext uri="{FF2B5EF4-FFF2-40B4-BE49-F238E27FC236}">
                <a16:creationId xmlns:a16="http://schemas.microsoft.com/office/drawing/2014/main" id="{FEA67D81-4C4E-4ABB-966B-58611E7DE44A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0A7DFED1-F568-4503-9DA1-1001464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461" y="1488524"/>
            <a:ext cx="4015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dirty="0">
                <a:solidFill>
                  <a:srgbClr val="000000"/>
                </a:solidFill>
                <a:latin typeface="Asap"/>
              </a:rPr>
              <a:t>Pour contrôler la direction et la vitesse de moteur, il faut utiliser un circuit intégré s’appelle Pont de H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/>
            </a:endParaRPr>
          </a:p>
        </p:txBody>
      </p:sp>
      <p:graphicFrame>
        <p:nvGraphicFramePr>
          <p:cNvPr id="49" name="Tableau 3">
            <a:extLst>
              <a:ext uri="{FF2B5EF4-FFF2-40B4-BE49-F238E27FC236}">
                <a16:creationId xmlns:a16="http://schemas.microsoft.com/office/drawing/2014/main" id="{13A3FE0A-1289-4942-8C1D-D282216BC8AB}"/>
              </a:ext>
            </a:extLst>
          </p:cNvPr>
          <p:cNvGraphicFramePr>
            <a:graphicFrameLocks noGrp="1"/>
          </p:cNvGraphicFramePr>
          <p:nvPr/>
        </p:nvGraphicFramePr>
        <p:xfrm>
          <a:off x="2198720" y="5279927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Asap"/>
                        </a:rPr>
                        <a:t>Num</a:t>
                      </a:r>
                      <a:r>
                        <a:rPr lang="fr-FR" baseline="0" dirty="0">
                          <a:latin typeface="Asap"/>
                        </a:rPr>
                        <a:t> série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unitaire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Fournisseur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totale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sz="1400" u="none" strike="noStrike" cap="none" dirty="0">
                          <a:effectLst/>
                          <a:latin typeface="Asap"/>
                          <a:sym typeface="Arial"/>
                        </a:rPr>
                        <a:t>C01A131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70</a:t>
                      </a:r>
                      <a:r>
                        <a:rPr lang="fr-FR" baseline="0" dirty="0">
                          <a:latin typeface="Asap"/>
                        </a:rPr>
                        <a:t> DH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A2ITRONIC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140DH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graphicFrame>
        <p:nvGraphicFramePr>
          <p:cNvPr id="58" name="Tableau 3">
            <a:extLst>
              <a:ext uri="{FF2B5EF4-FFF2-40B4-BE49-F238E27FC236}">
                <a16:creationId xmlns:a16="http://schemas.microsoft.com/office/drawing/2014/main" id="{006DC6CB-3704-4DCE-ACD9-242801B41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83351"/>
              </p:ext>
            </p:extLst>
          </p:nvPr>
        </p:nvGraphicFramePr>
        <p:xfrm>
          <a:off x="1614155" y="5269379"/>
          <a:ext cx="7153275" cy="1132264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6613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Num</a:t>
                      </a:r>
                      <a:r>
                        <a:rPr lang="fr-FR" baseline="0" dirty="0"/>
                        <a:t> série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6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L7805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MOUSSASOFT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pic>
        <p:nvPicPr>
          <p:cNvPr id="59" name="Image 42">
            <a:extLst>
              <a:ext uri="{FF2B5EF4-FFF2-40B4-BE49-F238E27FC236}">
                <a16:creationId xmlns:a16="http://schemas.microsoft.com/office/drawing/2014/main" id="{DA10FE1D-63FE-469D-A977-7C68D9EBC2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" t="11611" r="11749" b="15261"/>
          <a:stretch/>
        </p:blipFill>
        <p:spPr>
          <a:xfrm>
            <a:off x="1690951" y="8401886"/>
            <a:ext cx="2007500" cy="18142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67C11-5B46-4844-B263-B9EAFCA1A107}"/>
              </a:ext>
            </a:extLst>
          </p:cNvPr>
          <p:cNvSpPr/>
          <p:nvPr/>
        </p:nvSpPr>
        <p:spPr>
          <a:xfrm>
            <a:off x="1614155" y="4862943"/>
            <a:ext cx="7241087" cy="158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Tableau 3">
            <a:extLst>
              <a:ext uri="{FF2B5EF4-FFF2-40B4-BE49-F238E27FC236}">
                <a16:creationId xmlns:a16="http://schemas.microsoft.com/office/drawing/2014/main" id="{01F04230-AAAC-4A46-8EFB-BB62EF1BB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35472"/>
              </p:ext>
            </p:extLst>
          </p:nvPr>
        </p:nvGraphicFramePr>
        <p:xfrm>
          <a:off x="1408145" y="3290180"/>
          <a:ext cx="7153275" cy="1132264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6613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Num</a:t>
                      </a:r>
                      <a:r>
                        <a:rPr lang="fr-FR" baseline="0" dirty="0"/>
                        <a:t> série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6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DRV8836EVM 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MOUSSASOFT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pic>
        <p:nvPicPr>
          <p:cNvPr id="60" name="Picture 6" descr="DRV8836EVM Texas Instruments - Datasheet PDF &amp; Technical Specs">
            <a:extLst>
              <a:ext uri="{FF2B5EF4-FFF2-40B4-BE49-F238E27FC236}">
                <a16:creationId xmlns:a16="http://schemas.microsoft.com/office/drawing/2014/main" id="{70A0D5FF-41F0-418C-ADA8-3F0CC87F0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8213" y1="45000" x2="19588" y2="45000"/>
                        <a14:foregroundMark x1="73196" y1="44500" x2="38832" y2="32500"/>
                        <a14:foregroundMark x1="38832" y1="32500" x2="76289" y2="45500"/>
                        <a14:foregroundMark x1="62887" y1="37000" x2="30584" y2="24000"/>
                        <a14:foregroundMark x1="30584" y1="24000" x2="29210" y2="22000"/>
                        <a14:foregroundMark x1="27491" y1="31500" x2="43643" y2="41500"/>
                        <a14:foregroundMark x1="27148" y1="35000" x2="26804" y2="28500"/>
                        <a14:foregroundMark x1="18557" y1="38000" x2="18557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1648" r="10924" b="9165"/>
          <a:stretch/>
        </p:blipFill>
        <p:spPr bwMode="auto">
          <a:xfrm rot="20486224">
            <a:off x="3009292" y="1485528"/>
            <a:ext cx="1408292" cy="921640"/>
          </a:xfrm>
          <a:prstGeom prst="rect">
            <a:avLst/>
          </a:prstGeom>
          <a:noFill/>
          <a:scene3d>
            <a:camera prst="orthographicFront">
              <a:rot lat="600001" lon="21599996" rev="2159999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860;p19">
            <a:extLst>
              <a:ext uri="{FF2B5EF4-FFF2-40B4-BE49-F238E27FC236}">
                <a16:creationId xmlns:a16="http://schemas.microsoft.com/office/drawing/2014/main" id="{B7553079-D08D-4922-A856-1D32AD7D7424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7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8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au 3">
            <a:extLst>
              <a:ext uri="{FF2B5EF4-FFF2-40B4-BE49-F238E27FC236}">
                <a16:creationId xmlns:a16="http://schemas.microsoft.com/office/drawing/2014/main" id="{01F04230-AAAC-4A46-8EFB-BB62EF1BB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27341"/>
              </p:ext>
            </p:extLst>
          </p:nvPr>
        </p:nvGraphicFramePr>
        <p:xfrm>
          <a:off x="2085745" y="5406307"/>
          <a:ext cx="7153275" cy="1052149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6613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Num</a:t>
                      </a:r>
                      <a:r>
                        <a:rPr lang="fr-FR" baseline="0" dirty="0"/>
                        <a:t> série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486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L293D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MOUSSASOFT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3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6323823" y="7491534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223759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Propulsion et manœuvrabilité.</a:t>
              </a:r>
            </a:p>
            <a:p>
              <a:br>
                <a:rPr lang="fr-CA" dirty="0"/>
              </a:b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737487" y="1309433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Batterie, Régulateur de tension, </a:t>
              </a:r>
              <a:r>
                <a:rPr lang="fr-CA" b="1" dirty="0">
                  <a:solidFill>
                    <a:schemeClr val="tx1"/>
                  </a:solidFill>
                  <a:latin typeface="Asap"/>
                </a:rPr>
                <a:t>Contrôleur de vitesse</a:t>
              </a:r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52" name="Google Shape;392;p41">
            <a:extLst>
              <a:ext uri="{FF2B5EF4-FFF2-40B4-BE49-F238E27FC236}">
                <a16:creationId xmlns:a16="http://schemas.microsoft.com/office/drawing/2014/main" id="{FEA67D81-4C4E-4ABB-966B-58611E7DE44A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0A7DFED1-F568-4503-9DA1-1001464D1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2339" y="3882609"/>
            <a:ext cx="40150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800" dirty="0">
                <a:solidFill>
                  <a:srgbClr val="000000"/>
                </a:solidFill>
                <a:latin typeface="Asap"/>
              </a:rPr>
              <a:t>Pour contrôler la direction et la vitesse de moteur, il faut utiliser un circuit intégré s’appelle Pont de H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sap"/>
            </a:endParaRPr>
          </a:p>
        </p:txBody>
      </p:sp>
      <p:graphicFrame>
        <p:nvGraphicFramePr>
          <p:cNvPr id="49" name="Tableau 3">
            <a:extLst>
              <a:ext uri="{FF2B5EF4-FFF2-40B4-BE49-F238E27FC236}">
                <a16:creationId xmlns:a16="http://schemas.microsoft.com/office/drawing/2014/main" id="{13A3FE0A-1289-4942-8C1D-D282216BC8AB}"/>
              </a:ext>
            </a:extLst>
          </p:cNvPr>
          <p:cNvGraphicFramePr>
            <a:graphicFrameLocks noGrp="1"/>
          </p:cNvGraphicFramePr>
          <p:nvPr/>
        </p:nvGraphicFramePr>
        <p:xfrm>
          <a:off x="2198720" y="5279927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Asap"/>
                        </a:rPr>
                        <a:t>Num</a:t>
                      </a:r>
                      <a:r>
                        <a:rPr lang="fr-FR" baseline="0" dirty="0">
                          <a:latin typeface="Asap"/>
                        </a:rPr>
                        <a:t> série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unitaire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Fournisseur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Coût totale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sz="1400" u="none" strike="noStrike" cap="none" dirty="0">
                          <a:effectLst/>
                          <a:latin typeface="Asap"/>
                          <a:sym typeface="Arial"/>
                        </a:rPr>
                        <a:t>C01A131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70</a:t>
                      </a:r>
                      <a:r>
                        <a:rPr lang="fr-FR" baseline="0" dirty="0">
                          <a:latin typeface="Asap"/>
                        </a:rPr>
                        <a:t> DH</a:t>
                      </a:r>
                      <a:endParaRPr lang="fr-FR" dirty="0">
                        <a:latin typeface="Asap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A2ITRONIC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sap"/>
                        </a:rPr>
                        <a:t>140DH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graphicFrame>
        <p:nvGraphicFramePr>
          <p:cNvPr id="58" name="Tableau 3">
            <a:extLst>
              <a:ext uri="{FF2B5EF4-FFF2-40B4-BE49-F238E27FC236}">
                <a16:creationId xmlns:a16="http://schemas.microsoft.com/office/drawing/2014/main" id="{006DC6CB-3704-4DCE-ACD9-242801B419A5}"/>
              </a:ext>
            </a:extLst>
          </p:cNvPr>
          <p:cNvGraphicFramePr>
            <a:graphicFrameLocks noGrp="1"/>
          </p:cNvGraphicFramePr>
          <p:nvPr/>
        </p:nvGraphicFramePr>
        <p:xfrm>
          <a:off x="1614155" y="5269379"/>
          <a:ext cx="7153275" cy="1132264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430655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6613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Num</a:t>
                      </a:r>
                      <a:r>
                        <a:rPr lang="fr-FR" baseline="0" dirty="0"/>
                        <a:t> série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6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L7805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MOUSSASOFT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F367C11-5B46-4844-B263-B9EAFCA1A107}"/>
              </a:ext>
            </a:extLst>
          </p:cNvPr>
          <p:cNvSpPr/>
          <p:nvPr/>
        </p:nvSpPr>
        <p:spPr>
          <a:xfrm>
            <a:off x="1614155" y="4862943"/>
            <a:ext cx="7241087" cy="15823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Image 2">
            <a:extLst>
              <a:ext uri="{FF2B5EF4-FFF2-40B4-BE49-F238E27FC236}">
                <a16:creationId xmlns:a16="http://schemas.microsoft.com/office/drawing/2014/main" id="{11214868-70A1-4D6B-AAB7-DE1DA631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/>
          <a:stretch/>
        </p:blipFill>
        <p:spPr>
          <a:xfrm>
            <a:off x="2269448" y="2918749"/>
            <a:ext cx="3493935" cy="1916856"/>
          </a:xfrm>
          <a:prstGeom prst="rect">
            <a:avLst/>
          </a:prstGeom>
        </p:spPr>
      </p:pic>
      <p:pic>
        <p:nvPicPr>
          <p:cNvPr id="61" name="Picture 6" descr="DRV8836EVM Texas Instruments - Datasheet PDF &amp; Technical Specs">
            <a:extLst>
              <a:ext uri="{FF2B5EF4-FFF2-40B4-BE49-F238E27FC236}">
                <a16:creationId xmlns:a16="http://schemas.microsoft.com/office/drawing/2014/main" id="{3A71E1E1-FA68-46FA-AC5D-A5AB4D5F7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8213" y1="45000" x2="19588" y2="45000"/>
                        <a14:foregroundMark x1="73196" y1="44500" x2="38832" y2="32500"/>
                        <a14:foregroundMark x1="38832" y1="32500" x2="76289" y2="45500"/>
                        <a14:foregroundMark x1="62887" y1="37000" x2="30584" y2="24000"/>
                        <a14:foregroundMark x1="30584" y1="24000" x2="29210" y2="22000"/>
                        <a14:foregroundMark x1="27491" y1="31500" x2="43643" y2="41500"/>
                        <a14:foregroundMark x1="27148" y1="35000" x2="26804" y2="28500"/>
                        <a14:foregroundMark x1="18557" y1="38000" x2="18557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1648" r="10924" b="9165"/>
          <a:stretch/>
        </p:blipFill>
        <p:spPr bwMode="auto">
          <a:xfrm rot="20486224">
            <a:off x="3081100" y="1323641"/>
            <a:ext cx="2327072" cy="1522925"/>
          </a:xfrm>
          <a:prstGeom prst="rect">
            <a:avLst/>
          </a:prstGeom>
          <a:noFill/>
          <a:scene3d>
            <a:camera prst="orthographicFront">
              <a:rot lat="600001" lon="21599996" rev="2159999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2C231A6-1909-4F59-99D0-4D408EDF72F3}"/>
              </a:ext>
            </a:extLst>
          </p:cNvPr>
          <p:cNvGrpSpPr/>
          <p:nvPr/>
        </p:nvGrpSpPr>
        <p:grpSpPr>
          <a:xfrm>
            <a:off x="5843255" y="1129955"/>
            <a:ext cx="2924175" cy="2924175"/>
            <a:chOff x="5843255" y="1129955"/>
            <a:chExt cx="2924175" cy="2924175"/>
          </a:xfrm>
        </p:grpSpPr>
        <p:pic>
          <p:nvPicPr>
            <p:cNvPr id="54" name="Image 1">
              <a:extLst>
                <a:ext uri="{FF2B5EF4-FFF2-40B4-BE49-F238E27FC236}">
                  <a16:creationId xmlns:a16="http://schemas.microsoft.com/office/drawing/2014/main" id="{377B9962-C888-4CA0-A10A-923D03AC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255" y="1129955"/>
              <a:ext cx="2924175" cy="29241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3ED604-48DD-416B-9E26-F91957001A5A}"/>
                </a:ext>
              </a:extLst>
            </p:cNvPr>
            <p:cNvSpPr/>
            <p:nvPr/>
          </p:nvSpPr>
          <p:spPr>
            <a:xfrm>
              <a:off x="6894286" y="2341917"/>
              <a:ext cx="703785" cy="434175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Google Shape;860;p19">
            <a:extLst>
              <a:ext uri="{FF2B5EF4-FFF2-40B4-BE49-F238E27FC236}">
                <a16:creationId xmlns:a16="http://schemas.microsoft.com/office/drawing/2014/main" id="{505BA36A-ABCE-4BCE-B341-D5FB30169C93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8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4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18x18x4mm Super Small Brushless DC Fan Ultra Tiny Miniature Mini Micro Smallest">
            <a:extLst>
              <a:ext uri="{FF2B5EF4-FFF2-40B4-BE49-F238E27FC236}">
                <a16:creationId xmlns:a16="http://schemas.microsoft.com/office/drawing/2014/main" id="{76D2E8CC-2BBA-4A3B-BEAC-D1486647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04" y="2332732"/>
            <a:ext cx="632418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 1">
            <a:extLst>
              <a:ext uri="{FF2B5EF4-FFF2-40B4-BE49-F238E27FC236}">
                <a16:creationId xmlns:a16="http://schemas.microsoft.com/office/drawing/2014/main" id="{2EC68B03-E71E-40BA-8DE6-4B5D75F83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t="13744" r="17355"/>
          <a:stretch/>
        </p:blipFill>
        <p:spPr>
          <a:xfrm>
            <a:off x="3469193" y="2431960"/>
            <a:ext cx="589655" cy="461665"/>
          </a:xfrm>
          <a:prstGeom prst="rect">
            <a:avLst/>
          </a:prstGeom>
        </p:spPr>
      </p:pic>
      <p:sp>
        <p:nvSpPr>
          <p:cNvPr id="1004" name="Google Shape;1004;p53">
            <a:hlinkClick r:id="" action="ppaction://hlinkshowjump?jump=previousslide"/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3"/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3">
            <a:hlinkClick r:id="" action="ppaction://hlinkshowjump?jump=nextslide"/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3">
            <a:hlinkClick r:id="rId5" action="ppaction://hlinksldjump"/>
          </p:cNvPr>
          <p:cNvSpPr/>
          <p:nvPr/>
        </p:nvSpPr>
        <p:spPr>
          <a:xfrm>
            <a:off x="4215801" y="253422"/>
            <a:ext cx="105103" cy="9690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5;p41">
            <a:extLst>
              <a:ext uri="{FF2B5EF4-FFF2-40B4-BE49-F238E27FC236}">
                <a16:creationId xmlns:a16="http://schemas.microsoft.com/office/drawing/2014/main" id="{D5406864-BF92-4B0A-A2DB-B0503FF79A3D}"/>
              </a:ext>
            </a:extLst>
          </p:cNvPr>
          <p:cNvSpPr/>
          <p:nvPr/>
        </p:nvSpPr>
        <p:spPr>
          <a:xfrm>
            <a:off x="4944461" y="452775"/>
            <a:ext cx="3020444" cy="4571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004;p5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5C82177-D514-4769-88CC-FC8EC3079870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005;p53">
            <a:extLst>
              <a:ext uri="{FF2B5EF4-FFF2-40B4-BE49-F238E27FC236}">
                <a16:creationId xmlns:a16="http://schemas.microsoft.com/office/drawing/2014/main" id="{0F808501-8C42-40D7-BD62-F80456539C77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06;p5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2D39B7-B847-4447-9A78-6F3DD5997FAD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6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437BCAF-75CF-42FB-A9FA-7CE3C8868C3D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97;p41">
            <a:extLst>
              <a:ext uri="{FF2B5EF4-FFF2-40B4-BE49-F238E27FC236}">
                <a16:creationId xmlns:a16="http://schemas.microsoft.com/office/drawing/2014/main" id="{9DF99BC9-CBD7-4749-AA79-D9B005DF2C40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398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4532AF8-E33B-4376-9FDB-9A6B6867CD2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374;p3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594820-F9CC-4FC5-8D98-80166C195007}"/>
              </a:ext>
            </a:extLst>
          </p:cNvPr>
          <p:cNvSpPr/>
          <p:nvPr/>
        </p:nvSpPr>
        <p:spPr>
          <a:xfrm>
            <a:off x="4375825" y="253425"/>
            <a:ext cx="96900" cy="96900"/>
          </a:xfrm>
          <a:prstGeom prst="ellipse">
            <a:avLst/>
          </a:prstGeom>
          <a:solidFill>
            <a:srgbClr val="CDCDCD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375;p39">
            <a:extLst>
              <a:ext uri="{FF2B5EF4-FFF2-40B4-BE49-F238E27FC236}">
                <a16:creationId xmlns:a16="http://schemas.microsoft.com/office/drawing/2014/main" id="{E860958E-798B-4ED3-8B25-2FA824A376B5}"/>
              </a:ext>
            </a:extLst>
          </p:cNvPr>
          <p:cNvSpPr/>
          <p:nvPr/>
        </p:nvSpPr>
        <p:spPr>
          <a:xfrm>
            <a:off x="4527650" y="253425"/>
            <a:ext cx="96900" cy="96900"/>
          </a:xfrm>
          <a:prstGeom prst="ellipse">
            <a:avLst/>
          </a:prstGeom>
          <a:solidFill>
            <a:srgbClr val="67696B"/>
          </a:solidFill>
          <a:ln>
            <a:solidFill>
              <a:srgbClr val="67696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F780713-B7D3-45B7-AEBE-C0EB1414AA75}"/>
              </a:ext>
            </a:extLst>
          </p:cNvPr>
          <p:cNvSpPr/>
          <p:nvPr/>
        </p:nvSpPr>
        <p:spPr>
          <a:xfrm>
            <a:off x="4679475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3A87B-0D1C-4C59-BE6F-8C4F97E3A0D1}"/>
              </a:ext>
            </a:extLst>
          </p:cNvPr>
          <p:cNvSpPr/>
          <p:nvPr/>
        </p:nvSpPr>
        <p:spPr>
          <a:xfrm>
            <a:off x="4831300" y="253425"/>
            <a:ext cx="96900" cy="96900"/>
          </a:xfrm>
          <a:prstGeom prst="ellipse">
            <a:avLst/>
          </a:prstGeom>
          <a:solidFill>
            <a:srgbClr val="B0B0B0">
              <a:alpha val="63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11B14F5-1298-4D5A-BAF7-2A5888D511E2}"/>
              </a:ext>
            </a:extLst>
          </p:cNvPr>
          <p:cNvGrpSpPr/>
          <p:nvPr/>
        </p:nvGrpSpPr>
        <p:grpSpPr>
          <a:xfrm>
            <a:off x="718690" y="6158023"/>
            <a:ext cx="2659337" cy="910353"/>
            <a:chOff x="62923" y="1409226"/>
            <a:chExt cx="2752272" cy="910353"/>
          </a:xfrm>
        </p:grpSpPr>
        <p:sp>
          <p:nvSpPr>
            <p:cNvPr id="152" name="Google Shape;991;p53">
              <a:extLst>
                <a:ext uri="{FF2B5EF4-FFF2-40B4-BE49-F238E27FC236}">
                  <a16:creationId xmlns:a16="http://schemas.microsoft.com/office/drawing/2014/main" id="{F812AE9A-1B6C-4094-B58B-254B5C81D0A5}"/>
                </a:ext>
              </a:extLst>
            </p:cNvPr>
            <p:cNvSpPr txBox="1"/>
            <p:nvPr/>
          </p:nvSpPr>
          <p:spPr>
            <a:xfrm>
              <a:off x="62923" y="1409226"/>
              <a:ext cx="2752265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Ordre de montage</a:t>
              </a:r>
            </a:p>
          </p:txBody>
        </p:sp>
        <p:sp>
          <p:nvSpPr>
            <p:cNvPr id="153" name="Google Shape;992;p53">
              <a:extLst>
                <a:ext uri="{FF2B5EF4-FFF2-40B4-BE49-F238E27FC236}">
                  <a16:creationId xmlns:a16="http://schemas.microsoft.com/office/drawing/2014/main" id="{35892ED0-204F-4B95-8E87-97ED84904A52}"/>
                </a:ext>
              </a:extLst>
            </p:cNvPr>
            <p:cNvSpPr txBox="1"/>
            <p:nvPr/>
          </p:nvSpPr>
          <p:spPr>
            <a:xfrm>
              <a:off x="989682" y="1696479"/>
              <a:ext cx="182551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/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Étapes pratiques d'assemblage.</a:t>
              </a:r>
              <a:endParaRPr lang="fr-FR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9DB0B6-AAA9-47A8-AC84-C87F165E2DF4}"/>
              </a:ext>
            </a:extLst>
          </p:cNvPr>
          <p:cNvGrpSpPr/>
          <p:nvPr/>
        </p:nvGrpSpPr>
        <p:grpSpPr>
          <a:xfrm>
            <a:off x="1149920" y="7472326"/>
            <a:ext cx="2556878" cy="935669"/>
            <a:chOff x="579291" y="2377793"/>
            <a:chExt cx="2235897" cy="935669"/>
          </a:xfrm>
        </p:grpSpPr>
        <p:sp>
          <p:nvSpPr>
            <p:cNvPr id="155" name="Google Shape;995;p53">
              <a:extLst>
                <a:ext uri="{FF2B5EF4-FFF2-40B4-BE49-F238E27FC236}">
                  <a16:creationId xmlns:a16="http://schemas.microsoft.com/office/drawing/2014/main" id="{CDCF96F8-2661-4F12-87F0-5D2FB768F6BE}"/>
                </a:ext>
              </a:extLst>
            </p:cNvPr>
            <p:cNvSpPr txBox="1"/>
            <p:nvPr/>
          </p:nvSpPr>
          <p:spPr>
            <a:xfrm>
              <a:off x="579291" y="2377793"/>
              <a:ext cx="2235897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fr-CA" sz="1600" b="1" dirty="0">
                  <a:solidFill>
                    <a:schemeClr val="dk1"/>
                  </a:solidFill>
                  <a:latin typeface="Asap"/>
                </a:rPr>
                <a:t>Le contrôle</a:t>
              </a:r>
            </a:p>
          </p:txBody>
        </p:sp>
        <p:sp>
          <p:nvSpPr>
            <p:cNvPr id="156" name="Google Shape;996;p53">
              <a:extLst>
                <a:ext uri="{FF2B5EF4-FFF2-40B4-BE49-F238E27FC236}">
                  <a16:creationId xmlns:a16="http://schemas.microsoft.com/office/drawing/2014/main" id="{A750F834-6DC3-4A5A-ADD5-388916B4356C}"/>
                </a:ext>
              </a:extLst>
            </p:cNvPr>
            <p:cNvSpPr txBox="1"/>
            <p:nvPr/>
          </p:nvSpPr>
          <p:spPr>
            <a:xfrm>
              <a:off x="985248" y="2690362"/>
              <a:ext cx="1780557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fr-CA" b="1" dirty="0" err="1">
                  <a:solidFill>
                    <a:schemeClr val="accent1"/>
                  </a:solidFill>
                  <a:latin typeface="Asap"/>
                  <a:sym typeface="Assistant"/>
                </a:rPr>
                <a:t>Microcontroller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 Chips, PCB</a:t>
              </a:r>
              <a:endParaRPr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525B438-2C03-4F7C-9AEF-F2D0443B4D13}"/>
              </a:ext>
            </a:extLst>
          </p:cNvPr>
          <p:cNvGrpSpPr/>
          <p:nvPr/>
        </p:nvGrpSpPr>
        <p:grpSpPr>
          <a:xfrm>
            <a:off x="-1759578" y="-1408129"/>
            <a:ext cx="2438123" cy="902427"/>
            <a:chOff x="6422839" y="1410397"/>
            <a:chExt cx="2438123" cy="902427"/>
          </a:xfrm>
        </p:grpSpPr>
        <p:sp>
          <p:nvSpPr>
            <p:cNvPr id="158" name="Google Shape;997;p53">
              <a:extLst>
                <a:ext uri="{FF2B5EF4-FFF2-40B4-BE49-F238E27FC236}">
                  <a16:creationId xmlns:a16="http://schemas.microsoft.com/office/drawing/2014/main" id="{DF186312-AD56-482B-804C-7037A8896231}"/>
                </a:ext>
              </a:extLst>
            </p:cNvPr>
            <p:cNvSpPr txBox="1"/>
            <p:nvPr/>
          </p:nvSpPr>
          <p:spPr>
            <a:xfrm>
              <a:off x="6422839" y="1410397"/>
              <a:ext cx="2438123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CA" sz="1600" b="1" dirty="0" err="1">
                  <a:solidFill>
                    <a:schemeClr val="dk1"/>
                  </a:solidFill>
                  <a:latin typeface="Asap"/>
                </a:rPr>
                <a:t>Overview</a:t>
              </a:r>
              <a:endParaRPr lang="fr-CA" sz="1600" b="1" dirty="0">
                <a:solidFill>
                  <a:schemeClr val="dk1"/>
                </a:solidFill>
                <a:latin typeface="Asap"/>
              </a:endParaRPr>
            </a:p>
          </p:txBody>
        </p:sp>
        <p:sp>
          <p:nvSpPr>
            <p:cNvPr id="159" name="Google Shape;998;p53">
              <a:extLst>
                <a:ext uri="{FF2B5EF4-FFF2-40B4-BE49-F238E27FC236}">
                  <a16:creationId xmlns:a16="http://schemas.microsoft.com/office/drawing/2014/main" id="{4B2F09FE-085B-49C4-A75D-5A8623FDF2CE}"/>
                </a:ext>
              </a:extLst>
            </p:cNvPr>
            <p:cNvSpPr txBox="1"/>
            <p:nvPr/>
          </p:nvSpPr>
          <p:spPr>
            <a:xfrm>
              <a:off x="6508272" y="1689724"/>
              <a:ext cx="2182456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b="1" dirty="0">
                  <a:solidFill>
                    <a:schemeClr val="accent1"/>
                  </a:solidFill>
                  <a:latin typeface="Asap"/>
                  <a:sym typeface="Asap"/>
                </a:rPr>
                <a:t>Les norme de Robot,</a:t>
              </a:r>
              <a:r>
                <a:rPr lang="fr-FR" b="1" dirty="0">
                  <a:solidFill>
                    <a:schemeClr val="accent1"/>
                  </a:solidFill>
                  <a:latin typeface="Asap"/>
                  <a:sym typeface="Assistant"/>
                </a:rPr>
                <a:t>  Robot en </a:t>
              </a:r>
              <a:r>
                <a:rPr lang="fr-CA" b="1" dirty="0">
                  <a:solidFill>
                    <a:schemeClr val="accent1"/>
                  </a:solidFill>
                  <a:latin typeface="Asap"/>
                  <a:sym typeface="Assistant"/>
                </a:rPr>
                <a:t>générale </a:t>
              </a:r>
              <a:endParaRPr lang="fr-FR" b="1" dirty="0">
                <a:solidFill>
                  <a:schemeClr val="accent1"/>
                </a:solidFill>
                <a:latin typeface="Asap"/>
                <a:sym typeface="Asap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6EAEE01-5183-4E40-ABF1-D0C0A735FEE3}"/>
              </a:ext>
            </a:extLst>
          </p:cNvPr>
          <p:cNvGrpSpPr/>
          <p:nvPr/>
        </p:nvGrpSpPr>
        <p:grpSpPr>
          <a:xfrm>
            <a:off x="1015435" y="1259151"/>
            <a:ext cx="2333849" cy="910352"/>
            <a:chOff x="6328887" y="3693162"/>
            <a:chExt cx="2333849" cy="910352"/>
          </a:xfrm>
        </p:grpSpPr>
        <p:sp>
          <p:nvSpPr>
            <p:cNvPr id="161" name="Google Shape;999;p53">
              <a:extLst>
                <a:ext uri="{FF2B5EF4-FFF2-40B4-BE49-F238E27FC236}">
                  <a16:creationId xmlns:a16="http://schemas.microsoft.com/office/drawing/2014/main" id="{889B6BAA-0475-40D1-9504-3D0D6C4B6402}"/>
                </a:ext>
              </a:extLst>
            </p:cNvPr>
            <p:cNvSpPr txBox="1"/>
            <p:nvPr/>
          </p:nvSpPr>
          <p:spPr>
            <a:xfrm>
              <a:off x="6328887" y="3693162"/>
              <a:ext cx="2333849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>
                <a:buSzPts val="1100"/>
              </a:pPr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Le moteur &amp; Les capteurs</a:t>
              </a:r>
            </a:p>
          </p:txBody>
        </p:sp>
        <p:sp>
          <p:nvSpPr>
            <p:cNvPr id="162" name="Google Shape;1000;p53">
              <a:extLst>
                <a:ext uri="{FF2B5EF4-FFF2-40B4-BE49-F238E27FC236}">
                  <a16:creationId xmlns:a16="http://schemas.microsoft.com/office/drawing/2014/main" id="{9C5EEBC0-64D4-4362-BA68-0C1F04E1D7C7}"/>
                </a:ext>
              </a:extLst>
            </p:cNvPr>
            <p:cNvSpPr txBox="1"/>
            <p:nvPr/>
          </p:nvSpPr>
          <p:spPr>
            <a:xfrm>
              <a:off x="6328894" y="3980414"/>
              <a:ext cx="1726593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fr-CA" b="1" dirty="0">
                  <a:solidFill>
                    <a:schemeClr val="tx1"/>
                  </a:solidFill>
                  <a:latin typeface="Asap"/>
                </a:rPr>
                <a:t>M</a:t>
              </a:r>
              <a:r>
                <a:rPr lang="fr-DZ" b="1" dirty="0" err="1">
                  <a:solidFill>
                    <a:schemeClr val="tx1"/>
                  </a:solidFill>
                  <a:latin typeface="Asap"/>
                </a:rPr>
                <a:t>ini</a:t>
              </a:r>
              <a:r>
                <a:rPr lang="fr-DZ" b="1" dirty="0">
                  <a:solidFill>
                    <a:schemeClr val="tx1"/>
                  </a:solidFill>
                  <a:latin typeface="Asap"/>
                </a:rPr>
                <a:t> Moteur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, mini ventilateur,</a:t>
              </a:r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 </a:t>
              </a:r>
              <a:r>
                <a:rPr lang="fr-DZ" b="1" dirty="0">
                  <a:solidFill>
                    <a:schemeClr val="accent1"/>
                  </a:solidFill>
                  <a:latin typeface="Asap"/>
                </a:rPr>
                <a:t>Capteur de </a:t>
              </a:r>
              <a:r>
                <a:rPr lang="fr-CA" b="1" dirty="0" err="1">
                  <a:solidFill>
                    <a:schemeClr val="accent1"/>
                  </a:solidFill>
                  <a:latin typeface="Asap"/>
                </a:rPr>
                <a:t>réﬂexion</a:t>
              </a:r>
              <a:endParaRPr lang="fr-CA" b="1" dirty="0">
                <a:solidFill>
                  <a:schemeClr val="accent1"/>
                </a:solidFill>
                <a:latin typeface="Asap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98A9E3B-B76D-4D4A-8981-6B28E66B9BF2}"/>
              </a:ext>
            </a:extLst>
          </p:cNvPr>
          <p:cNvGrpSpPr/>
          <p:nvPr/>
        </p:nvGrpSpPr>
        <p:grpSpPr>
          <a:xfrm>
            <a:off x="-1703375" y="-2225594"/>
            <a:ext cx="2095206" cy="910352"/>
            <a:chOff x="6328888" y="2551194"/>
            <a:chExt cx="2095206" cy="910352"/>
          </a:xfrm>
        </p:grpSpPr>
        <p:sp>
          <p:nvSpPr>
            <p:cNvPr id="164" name="Google Shape;1001;p53">
              <a:extLst>
                <a:ext uri="{FF2B5EF4-FFF2-40B4-BE49-F238E27FC236}">
                  <a16:creationId xmlns:a16="http://schemas.microsoft.com/office/drawing/2014/main" id="{9B9E95E4-A207-4CA5-9CA6-DB2100804F37}"/>
                </a:ext>
              </a:extLst>
            </p:cNvPr>
            <p:cNvSpPr txBox="1"/>
            <p:nvPr/>
          </p:nvSpPr>
          <p:spPr>
            <a:xfrm>
              <a:off x="6328888" y="2551194"/>
              <a:ext cx="2095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fr-FR" sz="1600" b="1" dirty="0">
                  <a:solidFill>
                    <a:schemeClr val="dk1"/>
                  </a:solidFill>
                  <a:latin typeface="Asap"/>
                </a:rPr>
                <a:t>L’alimentation </a:t>
              </a:r>
            </a:p>
          </p:txBody>
        </p:sp>
        <p:sp>
          <p:nvSpPr>
            <p:cNvPr id="165" name="Google Shape;1002;p53">
              <a:extLst>
                <a:ext uri="{FF2B5EF4-FFF2-40B4-BE49-F238E27FC236}">
                  <a16:creationId xmlns:a16="http://schemas.microsoft.com/office/drawing/2014/main" id="{3E19B8D7-2DFA-446E-ADFC-6D75AD48B682}"/>
                </a:ext>
              </a:extLst>
            </p:cNvPr>
            <p:cNvSpPr txBox="1"/>
            <p:nvPr/>
          </p:nvSpPr>
          <p:spPr>
            <a:xfrm>
              <a:off x="6328894" y="2838446"/>
              <a:ext cx="20952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CA" b="1" dirty="0">
                  <a:solidFill>
                    <a:schemeClr val="accent1"/>
                  </a:solidFill>
                  <a:latin typeface="Asap"/>
                </a:rPr>
                <a:t>Sources énergétiques efficaces.</a:t>
              </a:r>
            </a:p>
            <a:p>
              <a:br>
                <a:rPr lang="fr-CA" dirty="0"/>
              </a:br>
              <a:endParaRPr lang="en-US" b="1" dirty="0">
                <a:solidFill>
                  <a:schemeClr val="accent1"/>
                </a:solidFill>
                <a:latin typeface="Asap"/>
                <a:sym typeface="Assistan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73B54CE-6F39-49FD-9B12-F0C9926FAE1C}"/>
              </a:ext>
            </a:extLst>
          </p:cNvPr>
          <p:cNvGrpSpPr/>
          <p:nvPr/>
        </p:nvGrpSpPr>
        <p:grpSpPr>
          <a:xfrm rot="17688265">
            <a:off x="-2512754" y="559121"/>
            <a:ext cx="3224291" cy="3002998"/>
            <a:chOff x="2913162" y="1228514"/>
            <a:chExt cx="3224291" cy="3002998"/>
          </a:xfrm>
        </p:grpSpPr>
        <p:sp>
          <p:nvSpPr>
            <p:cNvPr id="167" name="Google Shape;984;p53">
              <a:extLst>
                <a:ext uri="{FF2B5EF4-FFF2-40B4-BE49-F238E27FC236}">
                  <a16:creationId xmlns:a16="http://schemas.microsoft.com/office/drawing/2014/main" id="{F1B8053D-AF6B-46AB-9607-4F14012B139B}"/>
                </a:ext>
              </a:extLst>
            </p:cNvPr>
            <p:cNvSpPr/>
            <p:nvPr/>
          </p:nvSpPr>
          <p:spPr>
            <a:xfrm>
              <a:off x="3319850" y="1612034"/>
              <a:ext cx="2504100" cy="2500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00" b="1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68" name="Google Shape;985;p53">
              <a:extLst>
                <a:ext uri="{FF2B5EF4-FFF2-40B4-BE49-F238E27FC236}">
                  <a16:creationId xmlns:a16="http://schemas.microsoft.com/office/drawing/2014/main" id="{013CD60C-100B-470C-A8B5-3991ADD86309}"/>
                </a:ext>
              </a:extLst>
            </p:cNvPr>
            <p:cNvSpPr/>
            <p:nvPr/>
          </p:nvSpPr>
          <p:spPr>
            <a:xfrm>
              <a:off x="5510453" y="206350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69" name="Google Shape;986;p53">
              <a:extLst>
                <a:ext uri="{FF2B5EF4-FFF2-40B4-BE49-F238E27FC236}">
                  <a16:creationId xmlns:a16="http://schemas.microsoft.com/office/drawing/2014/main" id="{BF083255-C6BC-47D5-A038-FF506094162A}"/>
                </a:ext>
              </a:extLst>
            </p:cNvPr>
            <p:cNvSpPr/>
            <p:nvPr/>
          </p:nvSpPr>
          <p:spPr>
            <a:xfrm>
              <a:off x="3300374" y="358814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0" name="Google Shape;988;p53">
              <a:extLst>
                <a:ext uri="{FF2B5EF4-FFF2-40B4-BE49-F238E27FC236}">
                  <a16:creationId xmlns:a16="http://schemas.microsoft.com/office/drawing/2014/main" id="{30B6BE9F-E075-444E-8B2C-10901004D870}"/>
                </a:ext>
              </a:extLst>
            </p:cNvPr>
            <p:cNvSpPr/>
            <p:nvPr/>
          </p:nvSpPr>
          <p:spPr>
            <a:xfrm>
              <a:off x="5216628" y="3604512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1" name="Google Shape;989;p53">
              <a:extLst>
                <a:ext uri="{FF2B5EF4-FFF2-40B4-BE49-F238E27FC236}">
                  <a16:creationId xmlns:a16="http://schemas.microsoft.com/office/drawing/2014/main" id="{8722E077-7558-4F05-9B04-3E4A886F8654}"/>
                </a:ext>
              </a:extLst>
            </p:cNvPr>
            <p:cNvSpPr/>
            <p:nvPr/>
          </p:nvSpPr>
          <p:spPr>
            <a:xfrm>
              <a:off x="2913162" y="2064071"/>
              <a:ext cx="627000" cy="62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28588" dist="76200" dir="7200000" algn="bl" rotWithShape="0">
                <a:schemeClr val="accent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dk2"/>
                </a:solidFill>
                <a:latin typeface="Elephant" panose="02020904090505020303" pitchFamily="18" charset="0"/>
                <a:sym typeface="Asap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E9C5469-A83C-40BC-9E40-04A36900155F}"/>
                </a:ext>
              </a:extLst>
            </p:cNvPr>
            <p:cNvSpPr txBox="1"/>
            <p:nvPr/>
          </p:nvSpPr>
          <p:spPr>
            <a:xfrm>
              <a:off x="3865304" y="2553426"/>
              <a:ext cx="14613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000" b="1" dirty="0">
                  <a:solidFill>
                    <a:schemeClr val="dk1"/>
                  </a:solidFill>
                  <a:latin typeface="Asap"/>
                  <a:sym typeface="Asap"/>
                </a:rPr>
                <a:t>ROBOT</a:t>
              </a:r>
              <a:endParaRPr lang="en-US" sz="3000" b="1" dirty="0">
                <a:solidFill>
                  <a:schemeClr val="dk1"/>
                </a:solidFill>
                <a:latin typeface="Asap"/>
                <a:sym typeface="Asap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FB158E1-8C46-4EC9-B1FE-63889AD58B5C}"/>
                </a:ext>
              </a:extLst>
            </p:cNvPr>
            <p:cNvGrpSpPr/>
            <p:nvPr/>
          </p:nvGrpSpPr>
          <p:grpSpPr>
            <a:xfrm>
              <a:off x="4258400" y="1228514"/>
              <a:ext cx="627000" cy="627000"/>
              <a:chOff x="4258400" y="1228514"/>
              <a:chExt cx="627000" cy="627000"/>
            </a:xfrm>
          </p:grpSpPr>
          <p:sp>
            <p:nvSpPr>
              <p:cNvPr id="178" name="Google Shape;1003;p53">
                <a:extLst>
                  <a:ext uri="{FF2B5EF4-FFF2-40B4-BE49-F238E27FC236}">
                    <a16:creationId xmlns:a16="http://schemas.microsoft.com/office/drawing/2014/main" id="{84A2CB91-E38D-4A94-B2E2-4E360462FA74}"/>
                  </a:ext>
                </a:extLst>
              </p:cNvPr>
              <p:cNvSpPr/>
              <p:nvPr/>
            </p:nvSpPr>
            <p:spPr>
              <a:xfrm>
                <a:off x="4258400" y="1228514"/>
                <a:ext cx="627000" cy="6270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76200" dir="7200000" algn="bl" rotWithShape="0">
                  <a:schemeClr val="accent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FD1D646-336E-4831-ABBE-FD8CD835B586}"/>
                  </a:ext>
                </a:extLst>
              </p:cNvPr>
              <p:cNvSpPr txBox="1"/>
              <p:nvPr/>
            </p:nvSpPr>
            <p:spPr>
              <a:xfrm rot="17290632">
                <a:off x="4424994" y="1360973"/>
                <a:ext cx="2938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dk2"/>
                    </a:solidFill>
                    <a:latin typeface="Elephant" panose="02020904090505020303" pitchFamily="18" charset="0"/>
                    <a:ea typeface="Asap"/>
                    <a:cs typeface="Asap"/>
                    <a:sym typeface="Asap"/>
                  </a:rPr>
                  <a:t>1</a:t>
                </a:r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32A99DD-4FFE-4C92-952A-A817D707DCFF}"/>
                </a:ext>
              </a:extLst>
            </p:cNvPr>
            <p:cNvSpPr txBox="1"/>
            <p:nvPr/>
          </p:nvSpPr>
          <p:spPr>
            <a:xfrm>
              <a:off x="5670842" y="2203069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2</a:t>
              </a:r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2A26CC1-FDDB-4C90-AD21-A7700E7BE19D}"/>
                </a:ext>
              </a:extLst>
            </p:cNvPr>
            <p:cNvSpPr txBox="1"/>
            <p:nvPr/>
          </p:nvSpPr>
          <p:spPr>
            <a:xfrm rot="3706739">
              <a:off x="5388688" y="3757938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3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8D8F2F-B85A-4A77-A0D7-A6A3DF673696}"/>
                </a:ext>
              </a:extLst>
            </p:cNvPr>
            <p:cNvSpPr txBox="1"/>
            <p:nvPr/>
          </p:nvSpPr>
          <p:spPr>
            <a:xfrm rot="8855560">
              <a:off x="3466968" y="373236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4</a:t>
              </a:r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1E92AE2-55A2-421E-B1DB-7D7004C129D8}"/>
                </a:ext>
              </a:extLst>
            </p:cNvPr>
            <p:cNvSpPr txBox="1"/>
            <p:nvPr/>
          </p:nvSpPr>
          <p:spPr>
            <a:xfrm>
              <a:off x="3077360" y="2207725"/>
              <a:ext cx="293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DZ" sz="1600" dirty="0">
                  <a:solidFill>
                    <a:schemeClr val="dk2"/>
                  </a:solidFill>
                  <a:latin typeface="Elephant" panose="02020904090505020303" pitchFamily="18" charset="0"/>
                  <a:ea typeface="Asap"/>
                  <a:cs typeface="Asap"/>
                  <a:sym typeface="Asap"/>
                </a:rPr>
                <a:t>5</a:t>
              </a:r>
              <a:endParaRPr lang="en-US" dirty="0"/>
            </a:p>
          </p:txBody>
        </p:sp>
      </p:grpSp>
      <p:sp>
        <p:nvSpPr>
          <p:cNvPr id="47" name="Google Shape;392;p41">
            <a:extLst>
              <a:ext uri="{FF2B5EF4-FFF2-40B4-BE49-F238E27FC236}">
                <a16:creationId xmlns:a16="http://schemas.microsoft.com/office/drawing/2014/main" id="{37771411-104B-401F-B362-CBE02551373F}"/>
              </a:ext>
            </a:extLst>
          </p:cNvPr>
          <p:cNvSpPr txBox="1">
            <a:spLocks/>
          </p:cNvSpPr>
          <p:nvPr/>
        </p:nvSpPr>
        <p:spPr>
          <a:xfrm>
            <a:off x="3553218" y="60524"/>
            <a:ext cx="5958593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fr-CA" sz="2000" dirty="0">
                <a:solidFill>
                  <a:srgbClr val="67696B"/>
                </a:solidFill>
                <a:latin typeface="Asap"/>
              </a:rPr>
              <a:t>Les Composantes de </a:t>
            </a:r>
            <a:r>
              <a:rPr lang="fr-CA" sz="2000" b="1" dirty="0">
                <a:solidFill>
                  <a:srgbClr val="7D5FFE"/>
                </a:solidFill>
                <a:latin typeface="Asap"/>
              </a:rPr>
              <a:t>ROBOT</a:t>
            </a:r>
          </a:p>
        </p:txBody>
      </p:sp>
      <p:pic>
        <p:nvPicPr>
          <p:cNvPr id="48" name="Image 2">
            <a:extLst>
              <a:ext uri="{FF2B5EF4-FFF2-40B4-BE49-F238E27FC236}">
                <a16:creationId xmlns:a16="http://schemas.microsoft.com/office/drawing/2014/main" id="{B663D44D-3B79-4064-9DDE-326ED714B0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13" t="8591" r="17115" b="6244"/>
          <a:stretch/>
        </p:blipFill>
        <p:spPr>
          <a:xfrm>
            <a:off x="3283177" y="1845211"/>
            <a:ext cx="1029150" cy="1452697"/>
          </a:xfrm>
          <a:prstGeom prst="rect">
            <a:avLst/>
          </a:prstGeom>
        </p:spPr>
      </p:pic>
      <p:sp>
        <p:nvSpPr>
          <p:cNvPr id="49" name="ZoneTexte 3">
            <a:extLst>
              <a:ext uri="{FF2B5EF4-FFF2-40B4-BE49-F238E27FC236}">
                <a16:creationId xmlns:a16="http://schemas.microsoft.com/office/drawing/2014/main" id="{C78A083A-B049-4ACE-AB08-45266F191AF5}"/>
              </a:ext>
            </a:extLst>
          </p:cNvPr>
          <p:cNvSpPr txBox="1"/>
          <p:nvPr/>
        </p:nvSpPr>
        <p:spPr>
          <a:xfrm>
            <a:off x="4944461" y="1668961"/>
            <a:ext cx="3653911" cy="155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Asap"/>
              </a:rPr>
              <a:t>Mini moteur à engrenage électrique en métal, moteur à engrenages de réduction, micro vitesse, DC 3V, 6V, 12V, 15-500 tr/min, N30</a:t>
            </a:r>
            <a:endParaRPr lang="fr-CA" b="1" dirty="0">
              <a:latin typeface="Asap"/>
            </a:endParaRPr>
          </a:p>
        </p:txBody>
      </p:sp>
      <p:sp>
        <p:nvSpPr>
          <p:cNvPr id="50" name="ZoneTexte 4">
            <a:extLst>
              <a:ext uri="{FF2B5EF4-FFF2-40B4-BE49-F238E27FC236}">
                <a16:creationId xmlns:a16="http://schemas.microsoft.com/office/drawing/2014/main" id="{F9E12B57-6AD1-45E0-9C78-A6D36B86E070}"/>
              </a:ext>
            </a:extLst>
          </p:cNvPr>
          <p:cNvSpPr txBox="1"/>
          <p:nvPr/>
        </p:nvSpPr>
        <p:spPr>
          <a:xfrm>
            <a:off x="3435966" y="1493043"/>
            <a:ext cx="1769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67696B"/>
                </a:solidFill>
                <a:latin typeface="Asap"/>
                <a:sym typeface="Asap"/>
              </a:rPr>
              <a:t>500RPM/6V</a:t>
            </a:r>
            <a:endParaRPr lang="fr-CA" sz="2400" dirty="0">
              <a:solidFill>
                <a:srgbClr val="67696B"/>
              </a:solidFill>
              <a:latin typeface="Asap"/>
              <a:sym typeface="Asap"/>
            </a:endParaRPr>
          </a:p>
        </p:txBody>
      </p:sp>
      <p:graphicFrame>
        <p:nvGraphicFramePr>
          <p:cNvPr id="51" name="Tableau 5">
            <a:extLst>
              <a:ext uri="{FF2B5EF4-FFF2-40B4-BE49-F238E27FC236}">
                <a16:creationId xmlns:a16="http://schemas.microsoft.com/office/drawing/2014/main" id="{6D606F87-85C7-4683-8BB1-C3F4B6CEF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79809"/>
              </p:ext>
            </p:extLst>
          </p:nvPr>
        </p:nvGraphicFramePr>
        <p:xfrm>
          <a:off x="1999578" y="3617748"/>
          <a:ext cx="6362700" cy="116661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3800782128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871543821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277049734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2165006246"/>
                    </a:ext>
                  </a:extLst>
                </a:gridCol>
                <a:gridCol w="1272540">
                  <a:extLst>
                    <a:ext uri="{9D8B030D-6E8A-4147-A177-3AD203B41FA5}">
                      <a16:colId xmlns:a16="http://schemas.microsoft.com/office/drawing/2014/main" val="1642765064"/>
                    </a:ext>
                  </a:extLst>
                </a:gridCol>
              </a:tblGrid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Modéle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nombre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unitaire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Fournisseur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Coût totale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47326"/>
                  </a:ext>
                </a:extLst>
              </a:tr>
              <a:tr h="583305">
                <a:tc>
                  <a:txBody>
                    <a:bodyPr/>
                    <a:lstStyle/>
                    <a:p>
                      <a:pPr algn="ctr"/>
                      <a:r>
                        <a:rPr lang="fr-CA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Gear</a:t>
                      </a:r>
                      <a:r>
                        <a:rPr lang="fr-CA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fr-CA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Motor</a:t>
                      </a:r>
                      <a:endParaRPr lang="fr-CA" sz="14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fr-FR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JA12 N30</a:t>
                      </a:r>
                      <a:endParaRPr lang="fr-FR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</a:t>
                      </a:r>
                      <a:r>
                        <a:rPr lang="fr-FR" baseline="0" dirty="0"/>
                        <a:t> DH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Ali express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80DH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723518"/>
                  </a:ext>
                </a:extLst>
              </a:tr>
            </a:tbl>
          </a:graphicData>
        </a:graphic>
      </p:graphicFrame>
      <p:sp>
        <p:nvSpPr>
          <p:cNvPr id="54" name="Google Shape;860;p19">
            <a:extLst>
              <a:ext uri="{FF2B5EF4-FFF2-40B4-BE49-F238E27FC236}">
                <a16:creationId xmlns:a16="http://schemas.microsoft.com/office/drawing/2014/main" id="{5DA3EC4F-F818-43C9-8A13-80B13AD37712}"/>
              </a:ext>
            </a:extLst>
          </p:cNvPr>
          <p:cNvSpPr txBox="1">
            <a:spLocks/>
          </p:cNvSpPr>
          <p:nvPr/>
        </p:nvSpPr>
        <p:spPr>
          <a:xfrm>
            <a:off x="8547290" y="4562243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>
                <a:solidFill>
                  <a:srgbClr val="7D5FFE"/>
                </a:solidFill>
              </a:rPr>
              <a:pPr algn="r"/>
              <a:t>9</a:t>
            </a:fld>
            <a:endParaRPr lang="en" dirty="0">
              <a:solidFill>
                <a:srgbClr val="7D5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7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Quality Management Consulting by Slidesgo">
  <a:themeElements>
    <a:clrScheme name="Simple Light">
      <a:dk1>
        <a:srgbClr val="353738"/>
      </a:dk1>
      <a:lt1>
        <a:srgbClr val="7D5FFE"/>
      </a:lt1>
      <a:dk2>
        <a:srgbClr val="FFFFFF"/>
      </a:dk2>
      <a:lt2>
        <a:srgbClr val="F0F5FA"/>
      </a:lt2>
      <a:accent1>
        <a:srgbClr val="B0B0B0"/>
      </a:accent1>
      <a:accent2>
        <a:srgbClr val="67696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37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1740</Words>
  <Application>Microsoft Office PowerPoint</Application>
  <PresentationFormat>On-screen Show (16:9)</PresentationFormat>
  <Paragraphs>505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Asap</vt:lpstr>
      <vt:lpstr>Assistant</vt:lpstr>
      <vt:lpstr>Calibri</vt:lpstr>
      <vt:lpstr>Elephant</vt:lpstr>
      <vt:lpstr>ff6</vt:lpstr>
      <vt:lpstr>Google Sans</vt:lpstr>
      <vt:lpstr>Helvetica Neue</vt:lpstr>
      <vt:lpstr>Modern Love</vt:lpstr>
      <vt:lpstr>Söhne</vt:lpstr>
      <vt:lpstr>Quality Management Consulting by Slidesgo</vt:lpstr>
      <vt:lpstr>MicroMouse Competition</vt:lpstr>
      <vt:lpstr>Les Composantes de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AMDEC  [Cas d'utilisation]</dc:title>
  <dc:creator>ibrahim essakine</dc:creator>
  <cp:lastModifiedBy>ibrahim essakine</cp:lastModifiedBy>
  <cp:revision>104</cp:revision>
  <dcterms:modified xsi:type="dcterms:W3CDTF">2023-11-10T11:26:34Z</dcterms:modified>
</cp:coreProperties>
</file>